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9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99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FE"/>
          </a:solidFill>
          <a:ln/>
        </p:spPr>
      </p:sp>
      <p:sp>
        <p:nvSpPr>
          <p:cNvPr id="3" name="Shape 1"/>
          <p:cNvSpPr/>
          <p:nvPr/>
        </p:nvSpPr>
        <p:spPr>
          <a:xfrm>
            <a:off x="0" y="0"/>
            <a:ext cx="14630400" cy="8229600"/>
          </a:xfrm>
          <a:prstGeom prst="rect">
            <a:avLst/>
          </a:prstGeom>
          <a:solidFill>
            <a:srgbClr val="F3F3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820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2E"/>
                </a:solidFill>
                <a:latin typeface="Inter Bold" pitchFamily="34" charset="0"/>
                <a:ea typeface="Inter Bold" pitchFamily="34" charset="-122"/>
                <a:cs typeface="Inter Bold" pitchFamily="34" charset="-120"/>
              </a:rPr>
              <a:t>Filecoin - A Blockchain Based Distributed Storage System</a:t>
            </a:r>
            <a:endParaRPr lang="en-US" sz="4450" dirty="0"/>
          </a:p>
        </p:txBody>
      </p:sp>
      <p:sp>
        <p:nvSpPr>
          <p:cNvPr id="4" name="Text 1"/>
          <p:cNvSpPr/>
          <p:nvPr/>
        </p:nvSpPr>
        <p:spPr>
          <a:xfrm>
            <a:off x="6280190" y="454854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00002E"/>
                </a:solidFill>
                <a:latin typeface="Inter" pitchFamily="34" charset="0"/>
                <a:ea typeface="Inter" pitchFamily="34" charset="-122"/>
                <a:cs typeface="Inter" pitchFamily="34" charset="-120"/>
              </a:rPr>
              <a:t>Presented by Rishabh Shenoy</a:t>
            </a:r>
            <a:endParaRPr lang="en-US" sz="1750" dirty="0"/>
          </a:p>
        </p:txBody>
      </p:sp>
      <p:sp>
        <p:nvSpPr>
          <p:cNvPr id="5" name="Text 2"/>
          <p:cNvSpPr/>
          <p:nvPr/>
        </p:nvSpPr>
        <p:spPr>
          <a:xfrm>
            <a:off x="6280190" y="5166598"/>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00002E"/>
                </a:solidFill>
                <a:latin typeface="Inter" pitchFamily="34" charset="0"/>
                <a:ea typeface="Inter" pitchFamily="34" charset="-122"/>
                <a:cs typeface="Inter" pitchFamily="34" charset="-120"/>
              </a:rPr>
              <a:t>Submitted to Prof. Sudhir Dhage</a:t>
            </a:r>
            <a:endParaRPr lang="en-US" sz="1750" dirty="0"/>
          </a:p>
        </p:txBody>
      </p:sp>
      <p:sp>
        <p:nvSpPr>
          <p:cNvPr id="6" name="Text 3"/>
          <p:cNvSpPr/>
          <p:nvPr/>
        </p:nvSpPr>
        <p:spPr>
          <a:xfrm>
            <a:off x="6280190" y="5784652"/>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00002E"/>
                </a:solidFill>
                <a:latin typeface="Inter" pitchFamily="34" charset="0"/>
                <a:ea typeface="Inter" pitchFamily="34" charset="-122"/>
                <a:cs typeface="Inter" pitchFamily="34" charset="-120"/>
              </a:rPr>
              <a:t>Date: September 15 , 2025</a:t>
            </a:r>
            <a:endParaRPr lang="en-US" sz="1750" dirty="0"/>
          </a:p>
        </p:txBody>
      </p:sp>
      <p:pic>
        <p:nvPicPr>
          <p:cNvPr id="8" name="Picture 7">
            <a:extLst>
              <a:ext uri="{FF2B5EF4-FFF2-40B4-BE49-F238E27FC236}">
                <a16:creationId xmlns:a16="http://schemas.microsoft.com/office/drawing/2014/main" id="{80E16996-BB2A-EFCC-7FC0-E83EF4CA08AB}"/>
              </a:ext>
            </a:extLst>
          </p:cNvPr>
          <p:cNvPicPr>
            <a:picLocks noChangeAspect="1"/>
          </p:cNvPicPr>
          <p:nvPr/>
        </p:nvPicPr>
        <p:blipFill>
          <a:blip r:embed="rId4"/>
          <a:stretch>
            <a:fillRect/>
          </a:stretch>
        </p:blipFill>
        <p:spPr>
          <a:xfrm>
            <a:off x="12712391" y="7718938"/>
            <a:ext cx="1918010" cy="4191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381839"/>
            <a:ext cx="4919305" cy="5465921"/>
          </a:xfrm>
          <a:prstGeom prst="rect">
            <a:avLst/>
          </a:prstGeom>
        </p:spPr>
      </p:pic>
      <p:sp>
        <p:nvSpPr>
          <p:cNvPr id="4" name="Text 0"/>
          <p:cNvSpPr/>
          <p:nvPr/>
        </p:nvSpPr>
        <p:spPr>
          <a:xfrm>
            <a:off x="793790" y="836176"/>
            <a:ext cx="3125867"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How Data is Organized</a:t>
            </a:r>
            <a:endParaRPr lang="en-US" sz="2200" dirty="0"/>
          </a:p>
        </p:txBody>
      </p:sp>
      <p:sp>
        <p:nvSpPr>
          <p:cNvPr id="5" name="Text 1"/>
          <p:cNvSpPr/>
          <p:nvPr/>
        </p:nvSpPr>
        <p:spPr>
          <a:xfrm>
            <a:off x="793790" y="141732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2E"/>
                </a:solidFill>
                <a:latin typeface="Inter Bold" pitchFamily="34" charset="0"/>
                <a:ea typeface="Inter Bold" pitchFamily="34" charset="-122"/>
                <a:cs typeface="Inter Bold" pitchFamily="34" charset="-120"/>
              </a:rPr>
              <a:t>File System Design</a:t>
            </a:r>
            <a:endParaRPr lang="en-US" sz="4450" dirty="0"/>
          </a:p>
        </p:txBody>
      </p:sp>
      <p:sp>
        <p:nvSpPr>
          <p:cNvPr id="6" name="Text 2"/>
          <p:cNvSpPr/>
          <p:nvPr/>
        </p:nvSpPr>
        <p:spPr>
          <a:xfrm>
            <a:off x="793790" y="246626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Filecoin employs a robust file system design to ensure data integrity and availability:</a:t>
            </a:r>
            <a:endParaRPr lang="en-US" sz="1750" dirty="0"/>
          </a:p>
        </p:txBody>
      </p:sp>
      <p:sp>
        <p:nvSpPr>
          <p:cNvPr id="7" name="Text 3"/>
          <p:cNvSpPr/>
          <p:nvPr/>
        </p:nvSpPr>
        <p:spPr>
          <a:xfrm>
            <a:off x="793790" y="344721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Data Organization:</a:t>
            </a:r>
            <a:r>
              <a:rPr lang="en-US" sz="1750" dirty="0">
                <a:solidFill>
                  <a:srgbClr val="00002E"/>
                </a:solidFill>
                <a:latin typeface="Inter" pitchFamily="34" charset="0"/>
                <a:ea typeface="Inter" pitchFamily="34" charset="-122"/>
                <a:cs typeface="Inter" pitchFamily="34" charset="-120"/>
              </a:rPr>
              <a:t> Files are broken into </a:t>
            </a:r>
            <a:r>
              <a:rPr lang="en-US" sz="1750" b="1" dirty="0">
                <a:solidFill>
                  <a:srgbClr val="00002E"/>
                </a:solidFill>
                <a:latin typeface="Inter" pitchFamily="34" charset="0"/>
                <a:ea typeface="Inter" pitchFamily="34" charset="-122"/>
                <a:cs typeface="Inter" pitchFamily="34" charset="-120"/>
              </a:rPr>
              <a:t>pieces</a:t>
            </a:r>
            <a:r>
              <a:rPr lang="en-US" sz="1750" dirty="0">
                <a:solidFill>
                  <a:srgbClr val="00002E"/>
                </a:solidFill>
                <a:latin typeface="Inter" pitchFamily="34" charset="0"/>
                <a:ea typeface="Inter" pitchFamily="34" charset="-122"/>
                <a:cs typeface="Inter" pitchFamily="34" charset="-120"/>
              </a:rPr>
              <a:t>, which are then sealed into </a:t>
            </a:r>
            <a:r>
              <a:rPr lang="en-US" sz="1750" b="1" dirty="0">
                <a:solidFill>
                  <a:srgbClr val="00002E"/>
                </a:solidFill>
                <a:latin typeface="Inter" pitchFamily="34" charset="0"/>
                <a:ea typeface="Inter" pitchFamily="34" charset="-122"/>
                <a:cs typeface="Inter" pitchFamily="34" charset="-120"/>
              </a:rPr>
              <a:t>sectors</a:t>
            </a:r>
            <a:r>
              <a:rPr lang="en-US" sz="1750" dirty="0">
                <a:solidFill>
                  <a:srgbClr val="00002E"/>
                </a:solidFill>
                <a:latin typeface="Inter" pitchFamily="34" charset="0"/>
                <a:ea typeface="Inter" pitchFamily="34" charset="-122"/>
                <a:cs typeface="Inter" pitchFamily="34" charset="-120"/>
              </a:rPr>
              <a:t> for storage by miners. </a:t>
            </a:r>
            <a:r>
              <a:rPr lang="en-US" sz="1750" b="1" dirty="0">
                <a:solidFill>
                  <a:srgbClr val="00002E"/>
                </a:solidFill>
                <a:latin typeface="Inter" pitchFamily="34" charset="0"/>
                <a:ea typeface="Inter" pitchFamily="34" charset="-122"/>
                <a:cs typeface="Inter" pitchFamily="34" charset="-120"/>
              </a:rPr>
              <a:t>Allocation tables</a:t>
            </a:r>
            <a:r>
              <a:rPr lang="en-US" sz="1750" dirty="0">
                <a:solidFill>
                  <a:srgbClr val="00002E"/>
                </a:solidFill>
                <a:latin typeface="Inter" pitchFamily="34" charset="0"/>
                <a:ea typeface="Inter" pitchFamily="34" charset="-122"/>
                <a:cs typeface="Inter" pitchFamily="34" charset="-120"/>
              </a:rPr>
              <a:t> track data distribution.</a:t>
            </a:r>
            <a:endParaRPr lang="en-US" sz="1750" dirty="0"/>
          </a:p>
        </p:txBody>
      </p:sp>
      <p:sp>
        <p:nvSpPr>
          <p:cNvPr id="8" name="Text 4"/>
          <p:cNvSpPr/>
          <p:nvPr/>
        </p:nvSpPr>
        <p:spPr>
          <a:xfrm>
            <a:off x="793790" y="461522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Access Methods:</a:t>
            </a:r>
            <a:r>
              <a:rPr lang="en-US" sz="1750" dirty="0">
                <a:solidFill>
                  <a:srgbClr val="00002E"/>
                </a:solidFill>
                <a:latin typeface="Inter" pitchFamily="34" charset="0"/>
                <a:ea typeface="Inter" pitchFamily="34" charset="-122"/>
                <a:cs typeface="Inter" pitchFamily="34" charset="-120"/>
              </a:rPr>
              <a:t> Simple </a:t>
            </a:r>
            <a:r>
              <a:rPr lang="en-US" sz="1750" b="1" dirty="0">
                <a:solidFill>
                  <a:srgbClr val="00002E"/>
                </a:solidFill>
                <a:latin typeface="Inter" pitchFamily="34" charset="0"/>
                <a:ea typeface="Inter" pitchFamily="34" charset="-122"/>
                <a:cs typeface="Inter" pitchFamily="34" charset="-120"/>
              </a:rPr>
              <a:t>Put/Get</a:t>
            </a:r>
            <a:r>
              <a:rPr lang="en-US" sz="1750" dirty="0">
                <a:solidFill>
                  <a:srgbClr val="00002E"/>
                </a:solidFill>
                <a:latin typeface="Inter" pitchFamily="34" charset="0"/>
                <a:ea typeface="Inter" pitchFamily="34" charset="-122"/>
                <a:cs typeface="Inter" pitchFamily="34" charset="-120"/>
              </a:rPr>
              <a:t> operations, similar to traditional file systems, but decentralized.</a:t>
            </a:r>
            <a:endParaRPr lang="en-US" sz="1750" dirty="0"/>
          </a:p>
        </p:txBody>
      </p:sp>
      <p:sp>
        <p:nvSpPr>
          <p:cNvPr id="9" name="Text 5"/>
          <p:cNvSpPr/>
          <p:nvPr/>
        </p:nvSpPr>
        <p:spPr>
          <a:xfrm>
            <a:off x="793790" y="54203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Encryption:</a:t>
            </a:r>
            <a:r>
              <a:rPr lang="en-US" sz="1750" dirty="0">
                <a:solidFill>
                  <a:srgbClr val="00002E"/>
                </a:solidFill>
                <a:latin typeface="Inter" pitchFamily="34" charset="0"/>
                <a:ea typeface="Inter" pitchFamily="34" charset="-122"/>
                <a:cs typeface="Inter" pitchFamily="34" charset="-120"/>
              </a:rPr>
              <a:t> Data is encrypted end-to-end for privacy and security.</a:t>
            </a:r>
            <a:endParaRPr lang="en-US" sz="1750" dirty="0"/>
          </a:p>
        </p:txBody>
      </p:sp>
      <p:sp>
        <p:nvSpPr>
          <p:cNvPr id="10" name="Text 6"/>
          <p:cNvSpPr/>
          <p:nvPr/>
        </p:nvSpPr>
        <p:spPr>
          <a:xfrm>
            <a:off x="793790" y="58625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Fault Tolerance &amp; Scalability:</a:t>
            </a:r>
            <a:r>
              <a:rPr lang="en-US" sz="1750" dirty="0">
                <a:solidFill>
                  <a:srgbClr val="00002E"/>
                </a:solidFill>
                <a:latin typeface="Inter" pitchFamily="34" charset="0"/>
                <a:ea typeface="Inter" pitchFamily="34" charset="-122"/>
                <a:cs typeface="Inter" pitchFamily="34" charset="-120"/>
              </a:rPr>
              <a:t> Achieved through data replication across multiple miners and distributed architecture.</a:t>
            </a:r>
            <a:endParaRPr lang="en-US" sz="1750" dirty="0"/>
          </a:p>
        </p:txBody>
      </p:sp>
      <p:sp>
        <p:nvSpPr>
          <p:cNvPr id="11" name="Text 7"/>
          <p:cNvSpPr/>
          <p:nvPr/>
        </p:nvSpPr>
        <p:spPr>
          <a:xfrm>
            <a:off x="793790" y="66676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Hot/Cold Storage:</a:t>
            </a:r>
            <a:r>
              <a:rPr lang="en-US" sz="1750" dirty="0">
                <a:solidFill>
                  <a:srgbClr val="00002E"/>
                </a:solidFill>
                <a:latin typeface="Inter" pitchFamily="34" charset="0"/>
                <a:ea typeface="Inter" pitchFamily="34" charset="-122"/>
                <a:cs typeface="Inter" pitchFamily="34" charset="-120"/>
              </a:rPr>
              <a:t> Supports both high-speed retrieval (hot) and archival storage (cold) needs.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51867" y="512207"/>
            <a:ext cx="2328267"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What Filecoin Offers</a:t>
            </a:r>
            <a:endParaRPr lang="en-US" sz="1800" dirty="0"/>
          </a:p>
        </p:txBody>
      </p:sp>
      <p:sp>
        <p:nvSpPr>
          <p:cNvPr id="3" name="Text 1"/>
          <p:cNvSpPr/>
          <p:nvPr/>
        </p:nvSpPr>
        <p:spPr>
          <a:xfrm>
            <a:off x="651867" y="989528"/>
            <a:ext cx="5702141" cy="581978"/>
          </a:xfrm>
          <a:prstGeom prst="rect">
            <a:avLst/>
          </a:prstGeom>
          <a:noFill/>
          <a:ln/>
        </p:spPr>
        <p:txBody>
          <a:bodyPr wrap="none" lIns="0" tIns="0" rIns="0" bIns="0" rtlCol="0" anchor="t"/>
          <a:lstStyle/>
          <a:p>
            <a:pPr marL="0" indent="0" algn="l">
              <a:lnSpc>
                <a:spcPts val="4550"/>
              </a:lnSpc>
              <a:buNone/>
            </a:pPr>
            <a:r>
              <a:rPr lang="en-US" sz="3650" b="1" dirty="0">
                <a:solidFill>
                  <a:srgbClr val="00002E"/>
                </a:solidFill>
                <a:latin typeface="Inter Bold" pitchFamily="34" charset="0"/>
                <a:ea typeface="Inter Bold" pitchFamily="34" charset="-122"/>
                <a:cs typeface="Inter Bold" pitchFamily="34" charset="-120"/>
              </a:rPr>
              <a:t>Comprehensive Services</a:t>
            </a:r>
            <a:endParaRPr lang="en-US" sz="3650" dirty="0"/>
          </a:p>
        </p:txBody>
      </p:sp>
      <p:sp>
        <p:nvSpPr>
          <p:cNvPr id="4" name="Shape 2"/>
          <p:cNvSpPr/>
          <p:nvPr/>
        </p:nvSpPr>
        <p:spPr>
          <a:xfrm>
            <a:off x="651867" y="1850827"/>
            <a:ext cx="6570226" cy="1833324"/>
          </a:xfrm>
          <a:prstGeom prst="roundRect">
            <a:avLst>
              <a:gd name="adj" fmla="val 499"/>
            </a:avLst>
          </a:prstGeom>
          <a:solidFill>
            <a:srgbClr val="E1E1F3"/>
          </a:solidFill>
          <a:ln w="7620">
            <a:solidFill>
              <a:srgbClr val="C7C7D9"/>
            </a:solidFill>
            <a:prstDash val="solid"/>
          </a:ln>
        </p:spPr>
      </p:sp>
      <p:sp>
        <p:nvSpPr>
          <p:cNvPr id="5" name="Shape 3"/>
          <p:cNvSpPr/>
          <p:nvPr/>
        </p:nvSpPr>
        <p:spPr>
          <a:xfrm>
            <a:off x="845701" y="2044660"/>
            <a:ext cx="558760" cy="558760"/>
          </a:xfrm>
          <a:prstGeom prst="roundRect">
            <a:avLst>
              <a:gd name="adj" fmla="val 16363171"/>
            </a:avLst>
          </a:prstGeom>
          <a:solidFill>
            <a:srgbClr val="2D4DF2"/>
          </a:solidFill>
          <a:ln/>
        </p:spPr>
      </p:sp>
      <p:pic>
        <p:nvPicPr>
          <p:cNvPr id="6" name="Image 0" descr="preencoded.png"/>
          <p:cNvPicPr>
            <a:picLocks noChangeAspect="1"/>
          </p:cNvPicPr>
          <p:nvPr/>
        </p:nvPicPr>
        <p:blipFill>
          <a:blip r:embed="rId3"/>
          <a:stretch>
            <a:fillRect/>
          </a:stretch>
        </p:blipFill>
        <p:spPr>
          <a:xfrm>
            <a:off x="999411" y="2166938"/>
            <a:ext cx="251341" cy="314206"/>
          </a:xfrm>
          <a:prstGeom prst="rect">
            <a:avLst/>
          </a:prstGeom>
        </p:spPr>
      </p:pic>
      <p:sp>
        <p:nvSpPr>
          <p:cNvPr id="7" name="Text 4"/>
          <p:cNvSpPr/>
          <p:nvPr/>
        </p:nvSpPr>
        <p:spPr>
          <a:xfrm>
            <a:off x="845701" y="2789634"/>
            <a:ext cx="2328267"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Storage &amp; Retrieval</a:t>
            </a:r>
            <a:endParaRPr lang="en-US" sz="1800" dirty="0"/>
          </a:p>
        </p:txBody>
      </p:sp>
      <p:sp>
        <p:nvSpPr>
          <p:cNvPr id="8" name="Text 5"/>
          <p:cNvSpPr/>
          <p:nvPr/>
        </p:nvSpPr>
        <p:spPr>
          <a:xfrm>
            <a:off x="845701" y="3192423"/>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Primary service for decentralized data storage and access.</a:t>
            </a:r>
            <a:endParaRPr lang="en-US" sz="1450" dirty="0"/>
          </a:p>
        </p:txBody>
      </p:sp>
      <p:sp>
        <p:nvSpPr>
          <p:cNvPr id="9" name="Shape 6"/>
          <p:cNvSpPr/>
          <p:nvPr/>
        </p:nvSpPr>
        <p:spPr>
          <a:xfrm>
            <a:off x="7408307" y="1850827"/>
            <a:ext cx="6570226" cy="1833324"/>
          </a:xfrm>
          <a:prstGeom prst="roundRect">
            <a:avLst>
              <a:gd name="adj" fmla="val 499"/>
            </a:avLst>
          </a:prstGeom>
          <a:solidFill>
            <a:srgbClr val="E1E1F3"/>
          </a:solidFill>
          <a:ln w="7620">
            <a:solidFill>
              <a:srgbClr val="C7C7D9"/>
            </a:solidFill>
            <a:prstDash val="solid"/>
          </a:ln>
        </p:spPr>
      </p:sp>
      <p:sp>
        <p:nvSpPr>
          <p:cNvPr id="10" name="Shape 7"/>
          <p:cNvSpPr/>
          <p:nvPr/>
        </p:nvSpPr>
        <p:spPr>
          <a:xfrm>
            <a:off x="7602141" y="2044660"/>
            <a:ext cx="558760" cy="558760"/>
          </a:xfrm>
          <a:prstGeom prst="roundRect">
            <a:avLst>
              <a:gd name="adj" fmla="val 16363171"/>
            </a:avLst>
          </a:prstGeom>
          <a:solidFill>
            <a:srgbClr val="2D4DF2"/>
          </a:solidFill>
          <a:ln/>
        </p:spPr>
      </p:sp>
      <p:pic>
        <p:nvPicPr>
          <p:cNvPr id="11" name="Image 1" descr="preencoded.png"/>
          <p:cNvPicPr>
            <a:picLocks noChangeAspect="1"/>
          </p:cNvPicPr>
          <p:nvPr/>
        </p:nvPicPr>
        <p:blipFill>
          <a:blip r:embed="rId4"/>
          <a:stretch>
            <a:fillRect/>
          </a:stretch>
        </p:blipFill>
        <p:spPr>
          <a:xfrm>
            <a:off x="7755850" y="2166938"/>
            <a:ext cx="251341" cy="314206"/>
          </a:xfrm>
          <a:prstGeom prst="rect">
            <a:avLst/>
          </a:prstGeom>
        </p:spPr>
      </p:pic>
      <p:sp>
        <p:nvSpPr>
          <p:cNvPr id="12" name="Text 8"/>
          <p:cNvSpPr/>
          <p:nvPr/>
        </p:nvSpPr>
        <p:spPr>
          <a:xfrm>
            <a:off x="7602141" y="2789634"/>
            <a:ext cx="2328267"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Client-Side Caching</a:t>
            </a:r>
            <a:endParaRPr lang="en-US" sz="1800" dirty="0"/>
          </a:p>
        </p:txBody>
      </p:sp>
      <p:sp>
        <p:nvSpPr>
          <p:cNvPr id="13" name="Text 9"/>
          <p:cNvSpPr/>
          <p:nvPr/>
        </p:nvSpPr>
        <p:spPr>
          <a:xfrm>
            <a:off x="7602141" y="3192423"/>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Enhances retrieval speeds for frequently accessed data.</a:t>
            </a:r>
            <a:endParaRPr lang="en-US" sz="1450" dirty="0"/>
          </a:p>
        </p:txBody>
      </p:sp>
      <p:sp>
        <p:nvSpPr>
          <p:cNvPr id="14" name="Shape 10"/>
          <p:cNvSpPr/>
          <p:nvPr/>
        </p:nvSpPr>
        <p:spPr>
          <a:xfrm>
            <a:off x="651867" y="3870365"/>
            <a:ext cx="6570226" cy="1833324"/>
          </a:xfrm>
          <a:prstGeom prst="roundRect">
            <a:avLst>
              <a:gd name="adj" fmla="val 499"/>
            </a:avLst>
          </a:prstGeom>
          <a:solidFill>
            <a:srgbClr val="E1E1F3"/>
          </a:solidFill>
          <a:ln w="7620">
            <a:solidFill>
              <a:srgbClr val="C7C7D9"/>
            </a:solidFill>
            <a:prstDash val="solid"/>
          </a:ln>
        </p:spPr>
      </p:sp>
      <p:sp>
        <p:nvSpPr>
          <p:cNvPr id="15" name="Shape 11"/>
          <p:cNvSpPr/>
          <p:nvPr/>
        </p:nvSpPr>
        <p:spPr>
          <a:xfrm>
            <a:off x="845701" y="4064198"/>
            <a:ext cx="558760" cy="558760"/>
          </a:xfrm>
          <a:prstGeom prst="roundRect">
            <a:avLst>
              <a:gd name="adj" fmla="val 16363171"/>
            </a:avLst>
          </a:prstGeom>
          <a:solidFill>
            <a:srgbClr val="2D4DF2"/>
          </a:solidFill>
          <a:ln/>
        </p:spPr>
      </p:sp>
      <p:pic>
        <p:nvPicPr>
          <p:cNvPr id="16" name="Image 2" descr="preencoded.png"/>
          <p:cNvPicPr>
            <a:picLocks noChangeAspect="1"/>
          </p:cNvPicPr>
          <p:nvPr/>
        </p:nvPicPr>
        <p:blipFill>
          <a:blip r:embed="rId5"/>
          <a:stretch>
            <a:fillRect/>
          </a:stretch>
        </p:blipFill>
        <p:spPr>
          <a:xfrm>
            <a:off x="999411" y="4186476"/>
            <a:ext cx="251341" cy="314206"/>
          </a:xfrm>
          <a:prstGeom prst="rect">
            <a:avLst/>
          </a:prstGeom>
        </p:spPr>
      </p:pic>
      <p:sp>
        <p:nvSpPr>
          <p:cNvPr id="17" name="Text 12"/>
          <p:cNvSpPr/>
          <p:nvPr/>
        </p:nvSpPr>
        <p:spPr>
          <a:xfrm>
            <a:off x="845701" y="4809173"/>
            <a:ext cx="2957632"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Replication &amp; Self-Healing</a:t>
            </a:r>
            <a:endParaRPr lang="en-US" sz="1800" dirty="0"/>
          </a:p>
        </p:txBody>
      </p:sp>
      <p:sp>
        <p:nvSpPr>
          <p:cNvPr id="18" name="Text 13"/>
          <p:cNvSpPr/>
          <p:nvPr/>
        </p:nvSpPr>
        <p:spPr>
          <a:xfrm>
            <a:off x="845701" y="5211961"/>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Automatic data duplication and repair for resilience.</a:t>
            </a:r>
            <a:endParaRPr lang="en-US" sz="1450" dirty="0"/>
          </a:p>
        </p:txBody>
      </p:sp>
      <p:sp>
        <p:nvSpPr>
          <p:cNvPr id="19" name="Shape 14"/>
          <p:cNvSpPr/>
          <p:nvPr/>
        </p:nvSpPr>
        <p:spPr>
          <a:xfrm>
            <a:off x="7408307" y="3870365"/>
            <a:ext cx="6570226" cy="1833324"/>
          </a:xfrm>
          <a:prstGeom prst="roundRect">
            <a:avLst>
              <a:gd name="adj" fmla="val 499"/>
            </a:avLst>
          </a:prstGeom>
          <a:solidFill>
            <a:srgbClr val="E1E1F3"/>
          </a:solidFill>
          <a:ln w="7620">
            <a:solidFill>
              <a:srgbClr val="C7C7D9"/>
            </a:solidFill>
            <a:prstDash val="solid"/>
          </a:ln>
        </p:spPr>
      </p:sp>
      <p:sp>
        <p:nvSpPr>
          <p:cNvPr id="20" name="Shape 15"/>
          <p:cNvSpPr/>
          <p:nvPr/>
        </p:nvSpPr>
        <p:spPr>
          <a:xfrm>
            <a:off x="7602141" y="4064198"/>
            <a:ext cx="558760" cy="558760"/>
          </a:xfrm>
          <a:prstGeom prst="roundRect">
            <a:avLst>
              <a:gd name="adj" fmla="val 16363171"/>
            </a:avLst>
          </a:prstGeom>
          <a:solidFill>
            <a:srgbClr val="2D4DF2"/>
          </a:solidFill>
          <a:ln/>
        </p:spPr>
      </p:sp>
      <p:pic>
        <p:nvPicPr>
          <p:cNvPr id="21" name="Image 3" descr="preencoded.png"/>
          <p:cNvPicPr>
            <a:picLocks noChangeAspect="1"/>
          </p:cNvPicPr>
          <p:nvPr/>
        </p:nvPicPr>
        <p:blipFill>
          <a:blip r:embed="rId6"/>
          <a:stretch>
            <a:fillRect/>
          </a:stretch>
        </p:blipFill>
        <p:spPr>
          <a:xfrm>
            <a:off x="7755850" y="4186476"/>
            <a:ext cx="251341" cy="314206"/>
          </a:xfrm>
          <a:prstGeom prst="rect">
            <a:avLst/>
          </a:prstGeom>
        </p:spPr>
      </p:pic>
      <p:sp>
        <p:nvSpPr>
          <p:cNvPr id="22" name="Text 16"/>
          <p:cNvSpPr/>
          <p:nvPr/>
        </p:nvSpPr>
        <p:spPr>
          <a:xfrm>
            <a:off x="7602141" y="4809173"/>
            <a:ext cx="2674620"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Distributed Namespace</a:t>
            </a:r>
            <a:endParaRPr lang="en-US" sz="1800" dirty="0"/>
          </a:p>
        </p:txBody>
      </p:sp>
      <p:sp>
        <p:nvSpPr>
          <p:cNvPr id="23" name="Text 17"/>
          <p:cNvSpPr/>
          <p:nvPr/>
        </p:nvSpPr>
        <p:spPr>
          <a:xfrm>
            <a:off x="7602141" y="5211961"/>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Global, unique identifiers for stored data.</a:t>
            </a:r>
            <a:endParaRPr lang="en-US" sz="1450" dirty="0"/>
          </a:p>
        </p:txBody>
      </p:sp>
      <p:sp>
        <p:nvSpPr>
          <p:cNvPr id="24" name="Shape 18"/>
          <p:cNvSpPr/>
          <p:nvPr/>
        </p:nvSpPr>
        <p:spPr>
          <a:xfrm>
            <a:off x="651867" y="5889903"/>
            <a:ext cx="6570226" cy="1833324"/>
          </a:xfrm>
          <a:prstGeom prst="roundRect">
            <a:avLst>
              <a:gd name="adj" fmla="val 499"/>
            </a:avLst>
          </a:prstGeom>
          <a:solidFill>
            <a:srgbClr val="E1E1F3"/>
          </a:solidFill>
          <a:ln w="7620">
            <a:solidFill>
              <a:srgbClr val="C7C7D9"/>
            </a:solidFill>
            <a:prstDash val="solid"/>
          </a:ln>
        </p:spPr>
      </p:sp>
      <p:sp>
        <p:nvSpPr>
          <p:cNvPr id="25" name="Shape 19"/>
          <p:cNvSpPr/>
          <p:nvPr/>
        </p:nvSpPr>
        <p:spPr>
          <a:xfrm>
            <a:off x="845701" y="6083737"/>
            <a:ext cx="558760" cy="558760"/>
          </a:xfrm>
          <a:prstGeom prst="roundRect">
            <a:avLst>
              <a:gd name="adj" fmla="val 16363171"/>
            </a:avLst>
          </a:prstGeom>
          <a:solidFill>
            <a:srgbClr val="2D4DF2"/>
          </a:solidFill>
          <a:ln/>
        </p:spPr>
      </p:sp>
      <p:pic>
        <p:nvPicPr>
          <p:cNvPr id="26" name="Image 4" descr="preencoded.png"/>
          <p:cNvPicPr>
            <a:picLocks noChangeAspect="1"/>
          </p:cNvPicPr>
          <p:nvPr/>
        </p:nvPicPr>
        <p:blipFill>
          <a:blip r:embed="rId7"/>
          <a:stretch>
            <a:fillRect/>
          </a:stretch>
        </p:blipFill>
        <p:spPr>
          <a:xfrm>
            <a:off x="999411" y="6206014"/>
            <a:ext cx="251341" cy="314206"/>
          </a:xfrm>
          <a:prstGeom prst="rect">
            <a:avLst/>
          </a:prstGeom>
        </p:spPr>
      </p:pic>
      <p:sp>
        <p:nvSpPr>
          <p:cNvPr id="27" name="Text 20"/>
          <p:cNvSpPr/>
          <p:nvPr/>
        </p:nvSpPr>
        <p:spPr>
          <a:xfrm>
            <a:off x="845701" y="6828711"/>
            <a:ext cx="2328267"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Authentication</a:t>
            </a:r>
            <a:endParaRPr lang="en-US" sz="1800" dirty="0"/>
          </a:p>
        </p:txBody>
      </p:sp>
      <p:sp>
        <p:nvSpPr>
          <p:cNvPr id="28" name="Text 21"/>
          <p:cNvSpPr/>
          <p:nvPr/>
        </p:nvSpPr>
        <p:spPr>
          <a:xfrm>
            <a:off x="845701" y="7231499"/>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Cryptographic methods ensure secure user and data verification.</a:t>
            </a:r>
            <a:endParaRPr lang="en-US" sz="1450" dirty="0"/>
          </a:p>
        </p:txBody>
      </p:sp>
      <p:sp>
        <p:nvSpPr>
          <p:cNvPr id="29" name="Shape 22"/>
          <p:cNvSpPr/>
          <p:nvPr/>
        </p:nvSpPr>
        <p:spPr>
          <a:xfrm>
            <a:off x="7408307" y="5889903"/>
            <a:ext cx="6570226" cy="1833324"/>
          </a:xfrm>
          <a:prstGeom prst="roundRect">
            <a:avLst>
              <a:gd name="adj" fmla="val 499"/>
            </a:avLst>
          </a:prstGeom>
          <a:solidFill>
            <a:srgbClr val="E1E1F3"/>
          </a:solidFill>
          <a:ln w="7620">
            <a:solidFill>
              <a:srgbClr val="C7C7D9"/>
            </a:solidFill>
            <a:prstDash val="solid"/>
          </a:ln>
        </p:spPr>
      </p:sp>
      <p:sp>
        <p:nvSpPr>
          <p:cNvPr id="30" name="Shape 23"/>
          <p:cNvSpPr/>
          <p:nvPr/>
        </p:nvSpPr>
        <p:spPr>
          <a:xfrm>
            <a:off x="7602141" y="6083737"/>
            <a:ext cx="558760" cy="558760"/>
          </a:xfrm>
          <a:prstGeom prst="roundRect">
            <a:avLst>
              <a:gd name="adj" fmla="val 16363171"/>
            </a:avLst>
          </a:prstGeom>
          <a:solidFill>
            <a:srgbClr val="2D4DF2"/>
          </a:solidFill>
          <a:ln/>
        </p:spPr>
      </p:sp>
      <p:pic>
        <p:nvPicPr>
          <p:cNvPr id="31" name="Image 5" descr="preencoded.png"/>
          <p:cNvPicPr>
            <a:picLocks noChangeAspect="1"/>
          </p:cNvPicPr>
          <p:nvPr/>
        </p:nvPicPr>
        <p:blipFill>
          <a:blip r:embed="rId8"/>
          <a:stretch>
            <a:fillRect/>
          </a:stretch>
        </p:blipFill>
        <p:spPr>
          <a:xfrm>
            <a:off x="7755850" y="6206014"/>
            <a:ext cx="251341" cy="314206"/>
          </a:xfrm>
          <a:prstGeom prst="rect">
            <a:avLst/>
          </a:prstGeom>
        </p:spPr>
      </p:pic>
      <p:sp>
        <p:nvSpPr>
          <p:cNvPr id="32" name="Text 24"/>
          <p:cNvSpPr/>
          <p:nvPr/>
        </p:nvSpPr>
        <p:spPr>
          <a:xfrm>
            <a:off x="7602141" y="6828711"/>
            <a:ext cx="2328267" cy="291108"/>
          </a:xfrm>
          <a:prstGeom prst="rect">
            <a:avLst/>
          </a:prstGeom>
          <a:noFill/>
          <a:ln/>
        </p:spPr>
        <p:txBody>
          <a:bodyPr wrap="none" lIns="0" tIns="0" rIns="0" bIns="0" rtlCol="0" anchor="t"/>
          <a:lstStyle/>
          <a:p>
            <a:pPr marL="0" indent="0" algn="l">
              <a:lnSpc>
                <a:spcPts val="2250"/>
              </a:lnSpc>
              <a:buNone/>
            </a:pPr>
            <a:r>
              <a:rPr lang="en-US" sz="1800" b="1" dirty="0">
                <a:solidFill>
                  <a:srgbClr val="00002E"/>
                </a:solidFill>
                <a:latin typeface="Inter Bold" pitchFamily="34" charset="0"/>
                <a:ea typeface="Inter Bold" pitchFamily="34" charset="-122"/>
                <a:cs typeface="Inter Bold" pitchFamily="34" charset="-120"/>
              </a:rPr>
              <a:t>Economic Security</a:t>
            </a:r>
            <a:endParaRPr lang="en-US" sz="1800" dirty="0"/>
          </a:p>
        </p:txBody>
      </p:sp>
      <p:sp>
        <p:nvSpPr>
          <p:cNvPr id="33" name="Text 25"/>
          <p:cNvSpPr/>
          <p:nvPr/>
        </p:nvSpPr>
        <p:spPr>
          <a:xfrm>
            <a:off x="7602141" y="7231499"/>
            <a:ext cx="6182558" cy="297894"/>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Inter" pitchFamily="34" charset="0"/>
                <a:ea typeface="Inter" pitchFamily="34" charset="-122"/>
                <a:cs typeface="Inter" pitchFamily="34" charset="-120"/>
              </a:rPr>
              <a:t>Incentive mechanisms protect against malicious behavior.</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7583"/>
          </a:xfrm>
          <a:prstGeom prst="rect">
            <a:avLst/>
          </a:prstGeom>
        </p:spPr>
      </p:pic>
      <p:sp>
        <p:nvSpPr>
          <p:cNvPr id="3" name="Text 0"/>
          <p:cNvSpPr/>
          <p:nvPr/>
        </p:nvSpPr>
        <p:spPr>
          <a:xfrm>
            <a:off x="718899" y="3133011"/>
            <a:ext cx="4535924" cy="320992"/>
          </a:xfrm>
          <a:prstGeom prst="rect">
            <a:avLst/>
          </a:prstGeom>
          <a:noFill/>
          <a:ln/>
        </p:spPr>
        <p:txBody>
          <a:bodyPr wrap="none" lIns="0" tIns="0" rIns="0" bIns="0" rtlCol="0" anchor="t"/>
          <a:lstStyle/>
          <a:p>
            <a:pPr marL="0" indent="0" algn="l">
              <a:lnSpc>
                <a:spcPts val="2500"/>
              </a:lnSpc>
              <a:buNone/>
            </a:pPr>
            <a:r>
              <a:rPr lang="en-US" sz="2000" b="1" dirty="0">
                <a:solidFill>
                  <a:srgbClr val="00002E"/>
                </a:solidFill>
                <a:latin typeface="Inter Bold" pitchFamily="34" charset="0"/>
                <a:ea typeface="Inter Bold" pitchFamily="34" charset="-122"/>
                <a:cs typeface="Inter Bold" pitchFamily="34" charset="-120"/>
              </a:rPr>
              <a:t>Balancing Strengths and Challenges</a:t>
            </a:r>
            <a:endParaRPr lang="en-US" sz="2000" dirty="0"/>
          </a:p>
        </p:txBody>
      </p:sp>
      <p:sp>
        <p:nvSpPr>
          <p:cNvPr id="4" name="Text 1"/>
          <p:cNvSpPr/>
          <p:nvPr/>
        </p:nvSpPr>
        <p:spPr>
          <a:xfrm>
            <a:off x="718899" y="3659386"/>
            <a:ext cx="7366635" cy="641866"/>
          </a:xfrm>
          <a:prstGeom prst="rect">
            <a:avLst/>
          </a:prstGeom>
          <a:noFill/>
          <a:ln/>
        </p:spPr>
        <p:txBody>
          <a:bodyPr wrap="none" lIns="0" tIns="0" rIns="0" bIns="0" rtlCol="0" anchor="t"/>
          <a:lstStyle/>
          <a:p>
            <a:pPr marL="0" indent="0" algn="l">
              <a:lnSpc>
                <a:spcPts val="5050"/>
              </a:lnSpc>
              <a:buNone/>
            </a:pPr>
            <a:r>
              <a:rPr lang="en-US" sz="4000" b="1" dirty="0">
                <a:solidFill>
                  <a:srgbClr val="00002E"/>
                </a:solidFill>
                <a:latin typeface="Inter Bold" pitchFamily="34" charset="0"/>
                <a:ea typeface="Inter Bold" pitchFamily="34" charset="-122"/>
                <a:cs typeface="Inter Bold" pitchFamily="34" charset="-120"/>
              </a:rPr>
              <a:t>Advantages &amp; Disadvantages</a:t>
            </a:r>
            <a:endParaRPr lang="en-US" sz="4000" dirty="0"/>
          </a:p>
        </p:txBody>
      </p:sp>
      <p:sp>
        <p:nvSpPr>
          <p:cNvPr id="5" name="Text 2"/>
          <p:cNvSpPr/>
          <p:nvPr/>
        </p:nvSpPr>
        <p:spPr>
          <a:xfrm>
            <a:off x="2351246" y="4814649"/>
            <a:ext cx="3081099" cy="385167"/>
          </a:xfrm>
          <a:prstGeom prst="rect">
            <a:avLst/>
          </a:prstGeom>
          <a:noFill/>
          <a:ln/>
        </p:spPr>
        <p:txBody>
          <a:bodyPr wrap="none" lIns="0" tIns="0" rIns="0" bIns="0" rtlCol="0" anchor="t"/>
          <a:lstStyle/>
          <a:p>
            <a:pPr marL="0" indent="0" algn="ctr">
              <a:lnSpc>
                <a:spcPts val="3000"/>
              </a:lnSpc>
              <a:buNone/>
            </a:pPr>
            <a:r>
              <a:rPr lang="en-US" sz="2400" b="1" dirty="0">
                <a:solidFill>
                  <a:srgbClr val="5CC97B"/>
                </a:solidFill>
                <a:latin typeface="Inter Bold" pitchFamily="34" charset="0"/>
                <a:ea typeface="Inter Bold" pitchFamily="34" charset="-122"/>
                <a:cs typeface="Inter Bold" pitchFamily="34" charset="-120"/>
              </a:rPr>
              <a:t>Advantages</a:t>
            </a:r>
            <a:endParaRPr lang="en-US" sz="2400" dirty="0"/>
          </a:p>
        </p:txBody>
      </p:sp>
      <p:sp>
        <p:nvSpPr>
          <p:cNvPr id="6" name="Text 3"/>
          <p:cNvSpPr/>
          <p:nvPr/>
        </p:nvSpPr>
        <p:spPr>
          <a:xfrm>
            <a:off x="718899" y="5405199"/>
            <a:ext cx="6345793"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Scalability:</a:t>
            </a:r>
            <a:r>
              <a:rPr lang="en-US" sz="1600" dirty="0">
                <a:solidFill>
                  <a:srgbClr val="00002E"/>
                </a:solidFill>
                <a:latin typeface="Inter" pitchFamily="34" charset="0"/>
                <a:ea typeface="Inter" pitchFamily="34" charset="-122"/>
                <a:cs typeface="Inter" pitchFamily="34" charset="-120"/>
              </a:rPr>
              <a:t> Elastic and global storage capacity.</a:t>
            </a:r>
            <a:endParaRPr lang="en-US" sz="1600" dirty="0"/>
          </a:p>
        </p:txBody>
      </p:sp>
      <p:sp>
        <p:nvSpPr>
          <p:cNvPr id="7" name="Text 4"/>
          <p:cNvSpPr/>
          <p:nvPr/>
        </p:nvSpPr>
        <p:spPr>
          <a:xfrm>
            <a:off x="718899" y="5805607"/>
            <a:ext cx="6345793"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Verifiability:</a:t>
            </a:r>
            <a:r>
              <a:rPr lang="en-US" sz="1600" dirty="0">
                <a:solidFill>
                  <a:srgbClr val="00002E"/>
                </a:solidFill>
                <a:latin typeface="Inter" pitchFamily="34" charset="0"/>
                <a:ea typeface="Inter" pitchFamily="34" charset="-122"/>
                <a:cs typeface="Inter" pitchFamily="34" charset="-120"/>
              </a:rPr>
              <a:t> Cryptographic proofs ensure data integrity.</a:t>
            </a:r>
            <a:endParaRPr lang="en-US" sz="1600" dirty="0"/>
          </a:p>
        </p:txBody>
      </p:sp>
      <p:sp>
        <p:nvSpPr>
          <p:cNvPr id="8" name="Text 5"/>
          <p:cNvSpPr/>
          <p:nvPr/>
        </p:nvSpPr>
        <p:spPr>
          <a:xfrm>
            <a:off x="718899" y="6206014"/>
            <a:ext cx="6345793" cy="65722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Incentive Compatibility:</a:t>
            </a:r>
            <a:r>
              <a:rPr lang="en-US" sz="1600" dirty="0">
                <a:solidFill>
                  <a:srgbClr val="00002E"/>
                </a:solidFill>
                <a:latin typeface="Inter" pitchFamily="34" charset="0"/>
                <a:ea typeface="Inter" pitchFamily="34" charset="-122"/>
                <a:cs typeface="Inter" pitchFamily="34" charset="-120"/>
              </a:rPr>
              <a:t> Economic model aligns participant interests.</a:t>
            </a:r>
            <a:endParaRPr lang="en-US" sz="1600" dirty="0"/>
          </a:p>
        </p:txBody>
      </p:sp>
      <p:sp>
        <p:nvSpPr>
          <p:cNvPr id="9" name="Text 6"/>
          <p:cNvSpPr/>
          <p:nvPr/>
        </p:nvSpPr>
        <p:spPr>
          <a:xfrm>
            <a:off x="718899" y="6935033"/>
            <a:ext cx="6345793"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Decentralization:</a:t>
            </a:r>
            <a:r>
              <a:rPr lang="en-US" sz="1600" dirty="0">
                <a:solidFill>
                  <a:srgbClr val="00002E"/>
                </a:solidFill>
                <a:latin typeface="Inter" pitchFamily="34" charset="0"/>
                <a:ea typeface="Inter" pitchFamily="34" charset="-122"/>
                <a:cs typeface="Inter" pitchFamily="34" charset="-120"/>
              </a:rPr>
              <a:t> No single point of failure or control.</a:t>
            </a:r>
            <a:endParaRPr lang="en-US" sz="1600" dirty="0"/>
          </a:p>
        </p:txBody>
      </p:sp>
      <p:sp>
        <p:nvSpPr>
          <p:cNvPr id="10" name="Text 7"/>
          <p:cNvSpPr/>
          <p:nvPr/>
        </p:nvSpPr>
        <p:spPr>
          <a:xfrm>
            <a:off x="9205674" y="4814649"/>
            <a:ext cx="3081099" cy="385167"/>
          </a:xfrm>
          <a:prstGeom prst="rect">
            <a:avLst/>
          </a:prstGeom>
          <a:noFill/>
          <a:ln/>
        </p:spPr>
        <p:txBody>
          <a:bodyPr wrap="none" lIns="0" tIns="0" rIns="0" bIns="0" rtlCol="0" anchor="t"/>
          <a:lstStyle/>
          <a:p>
            <a:pPr marL="0" indent="0" algn="ctr">
              <a:lnSpc>
                <a:spcPts val="3000"/>
              </a:lnSpc>
              <a:buNone/>
            </a:pPr>
            <a:r>
              <a:rPr lang="en-US" sz="2400" b="1" dirty="0">
                <a:solidFill>
                  <a:srgbClr val="F44444"/>
                </a:solidFill>
                <a:latin typeface="Inter Bold" pitchFamily="34" charset="0"/>
                <a:ea typeface="Inter Bold" pitchFamily="34" charset="-122"/>
                <a:cs typeface="Inter Bold" pitchFamily="34" charset="-120"/>
              </a:rPr>
              <a:t>Disadvantages</a:t>
            </a:r>
            <a:endParaRPr lang="en-US" sz="2400" dirty="0"/>
          </a:p>
        </p:txBody>
      </p:sp>
      <p:sp>
        <p:nvSpPr>
          <p:cNvPr id="11" name="Text 8"/>
          <p:cNvSpPr/>
          <p:nvPr/>
        </p:nvSpPr>
        <p:spPr>
          <a:xfrm>
            <a:off x="7573327" y="5405199"/>
            <a:ext cx="6345793"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Complexity:</a:t>
            </a:r>
            <a:r>
              <a:rPr lang="en-US" sz="1600" dirty="0">
                <a:solidFill>
                  <a:srgbClr val="00002E"/>
                </a:solidFill>
                <a:latin typeface="Inter" pitchFamily="34" charset="0"/>
                <a:ea typeface="Inter" pitchFamily="34" charset="-122"/>
                <a:cs typeface="Inter" pitchFamily="34" charset="-120"/>
              </a:rPr>
              <a:t> Technical challenges for new users/miners.</a:t>
            </a:r>
            <a:endParaRPr lang="en-US" sz="1600" dirty="0"/>
          </a:p>
        </p:txBody>
      </p:sp>
      <p:sp>
        <p:nvSpPr>
          <p:cNvPr id="12" name="Text 9"/>
          <p:cNvSpPr/>
          <p:nvPr/>
        </p:nvSpPr>
        <p:spPr>
          <a:xfrm>
            <a:off x="7573327" y="5805607"/>
            <a:ext cx="6345793" cy="65722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Latency:</a:t>
            </a:r>
            <a:r>
              <a:rPr lang="en-US" sz="1600" dirty="0">
                <a:solidFill>
                  <a:srgbClr val="00002E"/>
                </a:solidFill>
                <a:latin typeface="Inter" pitchFamily="34" charset="0"/>
                <a:ea typeface="Inter" pitchFamily="34" charset="-122"/>
                <a:cs typeface="Inter" pitchFamily="34" charset="-120"/>
              </a:rPr>
              <a:t> Initial retrieval can be slower than centralized services.</a:t>
            </a:r>
            <a:endParaRPr lang="en-US" sz="1600" dirty="0"/>
          </a:p>
        </p:txBody>
      </p:sp>
      <p:sp>
        <p:nvSpPr>
          <p:cNvPr id="13" name="Text 10"/>
          <p:cNvSpPr/>
          <p:nvPr/>
        </p:nvSpPr>
        <p:spPr>
          <a:xfrm>
            <a:off x="7573327" y="6534626"/>
            <a:ext cx="6345793" cy="65722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Resource Demands:</a:t>
            </a:r>
            <a:r>
              <a:rPr lang="en-US" sz="1600" dirty="0">
                <a:solidFill>
                  <a:srgbClr val="00002E"/>
                </a:solidFill>
                <a:latin typeface="Inter" pitchFamily="34" charset="0"/>
                <a:ea typeface="Inter" pitchFamily="34" charset="-122"/>
                <a:cs typeface="Inter" pitchFamily="34" charset="-120"/>
              </a:rPr>
              <a:t> Significant hardware and bandwidth for miners.</a:t>
            </a:r>
            <a:endParaRPr lang="en-US" sz="1600" dirty="0"/>
          </a:p>
        </p:txBody>
      </p:sp>
      <p:sp>
        <p:nvSpPr>
          <p:cNvPr id="14" name="Text 11"/>
          <p:cNvSpPr/>
          <p:nvPr/>
        </p:nvSpPr>
        <p:spPr>
          <a:xfrm>
            <a:off x="7573327" y="7263646"/>
            <a:ext cx="6345793"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00002E"/>
                </a:solidFill>
                <a:latin typeface="Inter" pitchFamily="34" charset="0"/>
                <a:ea typeface="Inter" pitchFamily="34" charset="-122"/>
                <a:cs typeface="Inter" pitchFamily="34" charset="-120"/>
              </a:rPr>
              <a:t>Adoption Barriers:</a:t>
            </a:r>
            <a:r>
              <a:rPr lang="en-US" sz="1600" dirty="0">
                <a:solidFill>
                  <a:srgbClr val="00002E"/>
                </a:solidFill>
                <a:latin typeface="Inter" pitchFamily="34" charset="0"/>
                <a:ea typeface="Inter" pitchFamily="34" charset="-122"/>
                <a:cs typeface="Inter" pitchFamily="34" charset="-120"/>
              </a:rPr>
              <a:t> Integration with existing systems.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0770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Evolving Landscape</a:t>
            </a:r>
            <a:endParaRPr lang="en-US" sz="2200" dirty="0"/>
          </a:p>
        </p:txBody>
      </p:sp>
      <p:sp>
        <p:nvSpPr>
          <p:cNvPr id="3" name="Text 1"/>
          <p:cNvSpPr/>
          <p:nvPr/>
        </p:nvSpPr>
        <p:spPr>
          <a:xfrm>
            <a:off x="793790" y="1658183"/>
            <a:ext cx="9795034" cy="708779"/>
          </a:xfrm>
          <a:prstGeom prst="rect">
            <a:avLst/>
          </a:prstGeom>
          <a:noFill/>
          <a:ln/>
        </p:spPr>
        <p:txBody>
          <a:bodyPr wrap="none" lIns="0" tIns="0" rIns="0" bIns="0" rtlCol="0" anchor="t"/>
          <a:lstStyle/>
          <a:p>
            <a:pPr marL="0" indent="0" algn="l">
              <a:lnSpc>
                <a:spcPts val="5550"/>
              </a:lnSpc>
              <a:buNone/>
            </a:pPr>
            <a:r>
              <a:rPr lang="en-US" sz="4450" b="1" dirty="0">
                <a:solidFill>
                  <a:srgbClr val="00002E"/>
                </a:solidFill>
                <a:latin typeface="Inter Bold" pitchFamily="34" charset="0"/>
                <a:ea typeface="Inter Bold" pitchFamily="34" charset="-122"/>
                <a:cs typeface="Inter Bold" pitchFamily="34" charset="-120"/>
              </a:rPr>
              <a:t>Future Directions &amp; Ecosystem Role</a:t>
            </a:r>
            <a:endParaRPr lang="en-US" sz="4450" dirty="0"/>
          </a:p>
        </p:txBody>
      </p:sp>
      <p:sp>
        <p:nvSpPr>
          <p:cNvPr id="4" name="Text 2"/>
          <p:cNvSpPr/>
          <p:nvPr/>
        </p:nvSpPr>
        <p:spPr>
          <a:xfrm>
            <a:off x="793790" y="270712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Filecoin is constantly evolving, with significant developments underway:</a:t>
            </a:r>
            <a:endParaRPr lang="en-US" sz="1750" dirty="0"/>
          </a:p>
        </p:txBody>
      </p:sp>
      <p:sp>
        <p:nvSpPr>
          <p:cNvPr id="5" name="Text 3"/>
          <p:cNvSpPr/>
          <p:nvPr/>
        </p:nvSpPr>
        <p:spPr>
          <a:xfrm>
            <a:off x="793790" y="332517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Filecoin Virtual Machine (FVM):</a:t>
            </a:r>
            <a:r>
              <a:rPr lang="en-US" sz="1750" dirty="0">
                <a:solidFill>
                  <a:srgbClr val="00002E"/>
                </a:solidFill>
                <a:latin typeface="Inter" pitchFamily="34" charset="0"/>
                <a:ea typeface="Inter" pitchFamily="34" charset="-122"/>
                <a:cs typeface="Inter" pitchFamily="34" charset="-120"/>
              </a:rPr>
              <a:t> Enables smart contracts and DApps on Filecoin.</a:t>
            </a:r>
            <a:endParaRPr lang="en-US" sz="1750" dirty="0"/>
          </a:p>
        </p:txBody>
      </p:sp>
      <p:sp>
        <p:nvSpPr>
          <p:cNvPr id="6" name="Text 4"/>
          <p:cNvSpPr/>
          <p:nvPr/>
        </p:nvSpPr>
        <p:spPr>
          <a:xfrm>
            <a:off x="793790" y="376737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Zero-Knowledge Proofs (ZK proofs):</a:t>
            </a:r>
            <a:r>
              <a:rPr lang="en-US" sz="1750" dirty="0">
                <a:solidFill>
                  <a:srgbClr val="00002E"/>
                </a:solidFill>
                <a:latin typeface="Inter" pitchFamily="34" charset="0"/>
                <a:ea typeface="Inter" pitchFamily="34" charset="-122"/>
                <a:cs typeface="Inter" pitchFamily="34" charset="-120"/>
              </a:rPr>
              <a:t> Enhancing privacy and efficiency.</a:t>
            </a:r>
            <a:endParaRPr lang="en-US" sz="1750" dirty="0"/>
          </a:p>
        </p:txBody>
      </p:sp>
      <p:sp>
        <p:nvSpPr>
          <p:cNvPr id="7" name="Text 5"/>
          <p:cNvSpPr/>
          <p:nvPr/>
        </p:nvSpPr>
        <p:spPr>
          <a:xfrm>
            <a:off x="793790" y="420957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2E"/>
                </a:solidFill>
                <a:latin typeface="Inter" pitchFamily="34" charset="0"/>
                <a:ea typeface="Inter" pitchFamily="34" charset="-122"/>
                <a:cs typeface="Inter" pitchFamily="34" charset="-120"/>
              </a:rPr>
              <a:t>Challenges:</a:t>
            </a:r>
            <a:r>
              <a:rPr lang="en-US" sz="1750" dirty="0">
                <a:solidFill>
                  <a:srgbClr val="00002E"/>
                </a:solidFill>
                <a:latin typeface="Inter" pitchFamily="34" charset="0"/>
                <a:ea typeface="Inter" pitchFamily="34" charset="-122"/>
                <a:cs typeface="Inter" pitchFamily="34" charset="-120"/>
              </a:rPr>
              <a:t> Improving user experience, optimizing retrieval, and fostering wider adoption.</a:t>
            </a:r>
            <a:endParaRPr lang="en-US" sz="1750" dirty="0"/>
          </a:p>
        </p:txBody>
      </p:sp>
      <p:sp>
        <p:nvSpPr>
          <p:cNvPr id="8" name="Text 6"/>
          <p:cNvSpPr/>
          <p:nvPr/>
        </p:nvSpPr>
        <p:spPr>
          <a:xfrm>
            <a:off x="793790" y="482762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It plays a unique role alongside alternatives:</a:t>
            </a:r>
            <a:endParaRPr lang="en-US" sz="1750" dirty="0"/>
          </a:p>
        </p:txBody>
      </p:sp>
      <p:sp>
        <p:nvSpPr>
          <p:cNvPr id="9" name="Text 7"/>
          <p:cNvSpPr/>
          <p:nvPr/>
        </p:nvSpPr>
        <p:spPr>
          <a:xfrm>
            <a:off x="793790" y="5445681"/>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2E"/>
                </a:solidFill>
                <a:latin typeface="Inter" pitchFamily="34" charset="0"/>
                <a:ea typeface="Inter" pitchFamily="34" charset="-122"/>
                <a:cs typeface="Inter" pitchFamily="34" charset="-120"/>
              </a:rPr>
              <a:t>Alternatives:</a:t>
            </a:r>
            <a:r>
              <a:rPr lang="en-US" sz="1750" dirty="0">
                <a:solidFill>
                  <a:srgbClr val="00002E"/>
                </a:solidFill>
                <a:latin typeface="Inter" pitchFamily="34" charset="0"/>
                <a:ea typeface="Inter" pitchFamily="34" charset="-122"/>
                <a:cs typeface="Inter" pitchFamily="34" charset="-120"/>
              </a:rPr>
              <a:t> Arweave (permanent storage), Storj (decentralized cloud), Sia (p2p storage), </a:t>
            </a:r>
            <a:r>
              <a:rPr lang="en-US" sz="1750" b="1" dirty="0">
                <a:solidFill>
                  <a:srgbClr val="00002E"/>
                </a:solidFill>
                <a:latin typeface="Inter" pitchFamily="34" charset="0"/>
                <a:ea typeface="Inter" pitchFamily="34" charset="-122"/>
                <a:cs typeface="Inter" pitchFamily="34" charset="-120"/>
              </a:rPr>
              <a:t>IPFS</a:t>
            </a:r>
            <a:r>
              <a:rPr lang="en-US" sz="1750" dirty="0">
                <a:solidFill>
                  <a:srgbClr val="00002E"/>
                </a:solidFill>
                <a:latin typeface="Inter" pitchFamily="34" charset="0"/>
                <a:ea typeface="Inter" pitchFamily="34" charset="-122"/>
                <a:cs typeface="Inter" pitchFamily="34" charset="-120"/>
              </a:rPr>
              <a:t> (content-addressed network), BTFS (BitTorrent File System).</a:t>
            </a:r>
            <a:endParaRPr lang="en-US" sz="1750" dirty="0"/>
          </a:p>
        </p:txBody>
      </p:sp>
      <p:sp>
        <p:nvSpPr>
          <p:cNvPr id="10" name="Text 8"/>
          <p:cNvSpPr/>
          <p:nvPr/>
        </p:nvSpPr>
        <p:spPr>
          <a:xfrm>
            <a:off x="793790" y="6426637"/>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2E"/>
                </a:solidFill>
                <a:latin typeface="Inter" pitchFamily="34" charset="0"/>
                <a:ea typeface="Inter" pitchFamily="34" charset="-122"/>
                <a:cs typeface="Inter" pitchFamily="34" charset="-120"/>
              </a:rPr>
              <a:t>Ecosystem Role:</a:t>
            </a:r>
            <a:r>
              <a:rPr lang="en-US" sz="1750" dirty="0">
                <a:solidFill>
                  <a:srgbClr val="00002E"/>
                </a:solidFill>
                <a:latin typeface="Inter" pitchFamily="34" charset="0"/>
                <a:ea typeface="Inter" pitchFamily="34" charset="-122"/>
                <a:cs typeface="Inter" pitchFamily="34" charset="-120"/>
              </a:rPr>
              <a:t> Filecoin complements </a:t>
            </a:r>
            <a:r>
              <a:rPr lang="en-US" sz="1750" b="1" dirty="0">
                <a:solidFill>
                  <a:srgbClr val="00002E"/>
                </a:solidFill>
                <a:latin typeface="Inter" pitchFamily="34" charset="0"/>
                <a:ea typeface="Inter" pitchFamily="34" charset="-122"/>
                <a:cs typeface="Inter" pitchFamily="34" charset="-120"/>
              </a:rPr>
              <a:t>IPFS</a:t>
            </a:r>
            <a:r>
              <a:rPr lang="en-US" sz="1750" dirty="0">
                <a:solidFill>
                  <a:srgbClr val="00002E"/>
                </a:solidFill>
                <a:latin typeface="Inter" pitchFamily="34" charset="0"/>
                <a:ea typeface="Inter" pitchFamily="34" charset="-122"/>
                <a:cs typeface="Inter" pitchFamily="34" charset="-120"/>
              </a:rPr>
              <a:t> by providing a persistent, incentivized storage layer, critical for the long-term vision of Web3.</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04123" y="748546"/>
            <a:ext cx="11052334" cy="539472"/>
          </a:xfrm>
          <a:prstGeom prst="rect">
            <a:avLst/>
          </a:prstGeom>
          <a:noFill/>
          <a:ln/>
        </p:spPr>
        <p:txBody>
          <a:bodyPr wrap="none" lIns="0" tIns="0" rIns="0" bIns="0" rtlCol="0" anchor="t"/>
          <a:lstStyle/>
          <a:p>
            <a:pPr marL="0" indent="0" algn="l">
              <a:lnSpc>
                <a:spcPts val="4200"/>
              </a:lnSpc>
              <a:buNone/>
            </a:pPr>
            <a:r>
              <a:rPr lang="en-US" sz="3350" b="1" dirty="0">
                <a:solidFill>
                  <a:srgbClr val="00002E"/>
                </a:solidFill>
                <a:latin typeface="Inter Bold" pitchFamily="34" charset="0"/>
                <a:ea typeface="Inter Bold" pitchFamily="34" charset="-122"/>
                <a:cs typeface="Inter Bold" pitchFamily="34" charset="-120"/>
              </a:rPr>
              <a:t>The Path Forward: Decentralized Storage Landscape</a:t>
            </a:r>
            <a:endParaRPr lang="en-US" sz="3350" dirty="0"/>
          </a:p>
        </p:txBody>
      </p:sp>
      <p:sp>
        <p:nvSpPr>
          <p:cNvPr id="3" name="Text 1"/>
          <p:cNvSpPr/>
          <p:nvPr/>
        </p:nvSpPr>
        <p:spPr>
          <a:xfrm>
            <a:off x="604123" y="1546860"/>
            <a:ext cx="1342215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Understanding the diverse approaches to decentralized storage is crucial for appreciating Filecoin's unique position and future potential. This table compares key distributed file systems:</a:t>
            </a:r>
            <a:endParaRPr lang="en-US" sz="1350" dirty="0"/>
          </a:p>
        </p:txBody>
      </p:sp>
      <p:sp>
        <p:nvSpPr>
          <p:cNvPr id="4" name="Shape 2"/>
          <p:cNvSpPr/>
          <p:nvPr/>
        </p:nvSpPr>
        <p:spPr>
          <a:xfrm>
            <a:off x="604123" y="2293501"/>
            <a:ext cx="13422154" cy="4440793"/>
          </a:xfrm>
          <a:prstGeom prst="roundRect">
            <a:avLst>
              <a:gd name="adj" fmla="val 206"/>
            </a:avLst>
          </a:prstGeom>
          <a:noFill/>
          <a:ln w="7620">
            <a:solidFill>
              <a:srgbClr val="000000">
                <a:alpha val="8000"/>
              </a:srgbClr>
            </a:solidFill>
            <a:prstDash val="solid"/>
          </a:ln>
        </p:spPr>
      </p:sp>
      <p:sp>
        <p:nvSpPr>
          <p:cNvPr id="5" name="Shape 3"/>
          <p:cNvSpPr/>
          <p:nvPr/>
        </p:nvSpPr>
        <p:spPr>
          <a:xfrm>
            <a:off x="611743" y="2301121"/>
            <a:ext cx="13406914" cy="498396"/>
          </a:xfrm>
          <a:prstGeom prst="rect">
            <a:avLst/>
          </a:prstGeom>
          <a:solidFill>
            <a:srgbClr val="FFFFFF">
              <a:alpha val="4000"/>
            </a:srgbClr>
          </a:solidFill>
          <a:ln/>
        </p:spPr>
      </p:sp>
      <p:sp>
        <p:nvSpPr>
          <p:cNvPr id="6" name="Text 4"/>
          <p:cNvSpPr/>
          <p:nvPr/>
        </p:nvSpPr>
        <p:spPr>
          <a:xfrm>
            <a:off x="784741" y="2412206"/>
            <a:ext cx="233243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System</a:t>
            </a:r>
            <a:endParaRPr lang="en-US" sz="1350" dirty="0"/>
          </a:p>
        </p:txBody>
      </p:sp>
      <p:sp>
        <p:nvSpPr>
          <p:cNvPr id="7" name="Text 5"/>
          <p:cNvSpPr/>
          <p:nvPr/>
        </p:nvSpPr>
        <p:spPr>
          <a:xfrm>
            <a:off x="3469838" y="2412206"/>
            <a:ext cx="232862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Primary Focus</a:t>
            </a:r>
            <a:endParaRPr lang="en-US" sz="1350" dirty="0"/>
          </a:p>
        </p:txBody>
      </p:sp>
      <p:sp>
        <p:nvSpPr>
          <p:cNvPr id="8" name="Text 6"/>
          <p:cNvSpPr/>
          <p:nvPr/>
        </p:nvSpPr>
        <p:spPr>
          <a:xfrm>
            <a:off x="6151126" y="2412206"/>
            <a:ext cx="232862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Incentive Mechanism</a:t>
            </a:r>
            <a:endParaRPr lang="en-US" sz="1350" dirty="0"/>
          </a:p>
        </p:txBody>
      </p:sp>
      <p:sp>
        <p:nvSpPr>
          <p:cNvPr id="9" name="Text 7"/>
          <p:cNvSpPr/>
          <p:nvPr/>
        </p:nvSpPr>
        <p:spPr>
          <a:xfrm>
            <a:off x="8832413" y="2412206"/>
            <a:ext cx="232862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Data Durability/Redundancy</a:t>
            </a:r>
            <a:endParaRPr lang="en-US" sz="1350" dirty="0"/>
          </a:p>
        </p:txBody>
      </p:sp>
      <p:sp>
        <p:nvSpPr>
          <p:cNvPr id="10" name="Text 8"/>
          <p:cNvSpPr/>
          <p:nvPr/>
        </p:nvSpPr>
        <p:spPr>
          <a:xfrm>
            <a:off x="11513701" y="2412206"/>
            <a:ext cx="233243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Key Differentiator</a:t>
            </a:r>
            <a:endParaRPr lang="en-US" sz="1350" dirty="0"/>
          </a:p>
        </p:txBody>
      </p:sp>
      <p:sp>
        <p:nvSpPr>
          <p:cNvPr id="11" name="Shape 9"/>
          <p:cNvSpPr/>
          <p:nvPr/>
        </p:nvSpPr>
        <p:spPr>
          <a:xfrm>
            <a:off x="611743" y="2799517"/>
            <a:ext cx="13406914" cy="1050846"/>
          </a:xfrm>
          <a:prstGeom prst="rect">
            <a:avLst/>
          </a:prstGeom>
          <a:solidFill>
            <a:srgbClr val="000000">
              <a:alpha val="4000"/>
            </a:srgbClr>
          </a:solidFill>
          <a:ln/>
        </p:spPr>
      </p:sp>
      <p:sp>
        <p:nvSpPr>
          <p:cNvPr id="12" name="Text 10"/>
          <p:cNvSpPr/>
          <p:nvPr/>
        </p:nvSpPr>
        <p:spPr>
          <a:xfrm>
            <a:off x="784741" y="2910602"/>
            <a:ext cx="2332434" cy="276225"/>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Inter" pitchFamily="34" charset="0"/>
                <a:ea typeface="Inter" pitchFamily="34" charset="-122"/>
                <a:cs typeface="Inter" pitchFamily="34" charset="-120"/>
              </a:rPr>
              <a:t>Filecoin</a:t>
            </a:r>
            <a:endParaRPr lang="en-US" sz="1350" dirty="0"/>
          </a:p>
        </p:txBody>
      </p:sp>
      <p:sp>
        <p:nvSpPr>
          <p:cNvPr id="13" name="Text 11"/>
          <p:cNvSpPr/>
          <p:nvPr/>
        </p:nvSpPr>
        <p:spPr>
          <a:xfrm>
            <a:off x="3469838" y="2910602"/>
            <a:ext cx="2328624" cy="276225"/>
          </a:xfrm>
          <a:prstGeom prst="rect">
            <a:avLst/>
          </a:prstGeom>
          <a:noFill/>
          <a:ln/>
        </p:spPr>
        <p:txBody>
          <a:bodyPr wrap="non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Decentralized Data Storage</a:t>
            </a:r>
            <a:endParaRPr lang="en-US" sz="1350" dirty="0"/>
          </a:p>
        </p:txBody>
      </p:sp>
      <p:sp>
        <p:nvSpPr>
          <p:cNvPr id="14" name="Text 12"/>
          <p:cNvSpPr/>
          <p:nvPr/>
        </p:nvSpPr>
        <p:spPr>
          <a:xfrm>
            <a:off x="6151126" y="2910602"/>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FIL (Storage/Retrieval payments, miner collateral)</a:t>
            </a:r>
            <a:endParaRPr lang="en-US" sz="1350" dirty="0"/>
          </a:p>
        </p:txBody>
      </p:sp>
      <p:sp>
        <p:nvSpPr>
          <p:cNvPr id="15" name="Text 13"/>
          <p:cNvSpPr/>
          <p:nvPr/>
        </p:nvSpPr>
        <p:spPr>
          <a:xfrm>
            <a:off x="8832413" y="2910602"/>
            <a:ext cx="2328624" cy="828675"/>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Proof-of-Replication, Proof-of-Spacetime, Sector sealing</a:t>
            </a:r>
            <a:endParaRPr lang="en-US" sz="1350" dirty="0"/>
          </a:p>
        </p:txBody>
      </p:sp>
      <p:sp>
        <p:nvSpPr>
          <p:cNvPr id="16" name="Text 14"/>
          <p:cNvSpPr/>
          <p:nvPr/>
        </p:nvSpPr>
        <p:spPr>
          <a:xfrm>
            <a:off x="11513701" y="2910602"/>
            <a:ext cx="233243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Verifiable storage with active economic incentives</a:t>
            </a:r>
            <a:endParaRPr lang="en-US" sz="1350" dirty="0"/>
          </a:p>
        </p:txBody>
      </p:sp>
      <p:sp>
        <p:nvSpPr>
          <p:cNvPr id="17" name="Shape 15"/>
          <p:cNvSpPr/>
          <p:nvPr/>
        </p:nvSpPr>
        <p:spPr>
          <a:xfrm>
            <a:off x="611743" y="3850362"/>
            <a:ext cx="13406914" cy="774621"/>
          </a:xfrm>
          <a:prstGeom prst="rect">
            <a:avLst/>
          </a:prstGeom>
          <a:solidFill>
            <a:srgbClr val="FFFFFF">
              <a:alpha val="4000"/>
            </a:srgbClr>
          </a:solidFill>
          <a:ln/>
        </p:spPr>
      </p:sp>
      <p:sp>
        <p:nvSpPr>
          <p:cNvPr id="18" name="Text 16"/>
          <p:cNvSpPr/>
          <p:nvPr/>
        </p:nvSpPr>
        <p:spPr>
          <a:xfrm>
            <a:off x="784741" y="3961448"/>
            <a:ext cx="2332434" cy="276225"/>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Inter" pitchFamily="34" charset="0"/>
                <a:ea typeface="Inter" pitchFamily="34" charset="-122"/>
                <a:cs typeface="Inter" pitchFamily="34" charset="-120"/>
              </a:rPr>
              <a:t>Arweave</a:t>
            </a:r>
            <a:endParaRPr lang="en-US" sz="1350" dirty="0"/>
          </a:p>
        </p:txBody>
      </p:sp>
      <p:sp>
        <p:nvSpPr>
          <p:cNvPr id="19" name="Text 17"/>
          <p:cNvSpPr/>
          <p:nvPr/>
        </p:nvSpPr>
        <p:spPr>
          <a:xfrm>
            <a:off x="3469838" y="396144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Permanent &amp; Perpetual Storage</a:t>
            </a:r>
            <a:endParaRPr lang="en-US" sz="1350" dirty="0"/>
          </a:p>
        </p:txBody>
      </p:sp>
      <p:sp>
        <p:nvSpPr>
          <p:cNvPr id="20" name="Text 18"/>
          <p:cNvSpPr/>
          <p:nvPr/>
        </p:nvSpPr>
        <p:spPr>
          <a:xfrm>
            <a:off x="6151126" y="396144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AR (One-time payment for permanent data)</a:t>
            </a:r>
            <a:endParaRPr lang="en-US" sz="1350" dirty="0"/>
          </a:p>
        </p:txBody>
      </p:sp>
      <p:sp>
        <p:nvSpPr>
          <p:cNvPr id="21" name="Text 19"/>
          <p:cNvSpPr/>
          <p:nvPr/>
        </p:nvSpPr>
        <p:spPr>
          <a:xfrm>
            <a:off x="8832413" y="396144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"Blockweave" (data replicated across all miners)</a:t>
            </a:r>
            <a:endParaRPr lang="en-US" sz="1350" dirty="0"/>
          </a:p>
        </p:txBody>
      </p:sp>
      <p:sp>
        <p:nvSpPr>
          <p:cNvPr id="22" name="Text 20"/>
          <p:cNvSpPr/>
          <p:nvPr/>
        </p:nvSpPr>
        <p:spPr>
          <a:xfrm>
            <a:off x="11513701" y="3961448"/>
            <a:ext cx="233243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Truly permanent, "pay once, store forever" model</a:t>
            </a:r>
            <a:endParaRPr lang="en-US" sz="1350" dirty="0"/>
          </a:p>
        </p:txBody>
      </p:sp>
      <p:sp>
        <p:nvSpPr>
          <p:cNvPr id="23" name="Shape 21"/>
          <p:cNvSpPr/>
          <p:nvPr/>
        </p:nvSpPr>
        <p:spPr>
          <a:xfrm>
            <a:off x="611743" y="4624983"/>
            <a:ext cx="13406914" cy="1050846"/>
          </a:xfrm>
          <a:prstGeom prst="rect">
            <a:avLst/>
          </a:prstGeom>
          <a:solidFill>
            <a:srgbClr val="000000">
              <a:alpha val="4000"/>
            </a:srgbClr>
          </a:solidFill>
          <a:ln/>
        </p:spPr>
      </p:sp>
      <p:sp>
        <p:nvSpPr>
          <p:cNvPr id="24" name="Text 22"/>
          <p:cNvSpPr/>
          <p:nvPr/>
        </p:nvSpPr>
        <p:spPr>
          <a:xfrm>
            <a:off x="784741" y="4736068"/>
            <a:ext cx="2332434" cy="276225"/>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Inter" pitchFamily="34" charset="0"/>
                <a:ea typeface="Inter" pitchFamily="34" charset="-122"/>
                <a:cs typeface="Inter" pitchFamily="34" charset="-120"/>
              </a:rPr>
              <a:t>Storj</a:t>
            </a:r>
            <a:endParaRPr lang="en-US" sz="1350" dirty="0"/>
          </a:p>
        </p:txBody>
      </p:sp>
      <p:sp>
        <p:nvSpPr>
          <p:cNvPr id="25" name="Text 23"/>
          <p:cNvSpPr/>
          <p:nvPr/>
        </p:nvSpPr>
        <p:spPr>
          <a:xfrm>
            <a:off x="3469838" y="473606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Decentralized Cloud Storage</a:t>
            </a:r>
            <a:endParaRPr lang="en-US" sz="1350" dirty="0"/>
          </a:p>
        </p:txBody>
      </p:sp>
      <p:sp>
        <p:nvSpPr>
          <p:cNvPr id="26" name="Text 24"/>
          <p:cNvSpPr/>
          <p:nvPr/>
        </p:nvSpPr>
        <p:spPr>
          <a:xfrm>
            <a:off x="6151126" y="473606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STORJ (Payments for storage/bandwidth)</a:t>
            </a:r>
            <a:endParaRPr lang="en-US" sz="1350" dirty="0"/>
          </a:p>
        </p:txBody>
      </p:sp>
      <p:sp>
        <p:nvSpPr>
          <p:cNvPr id="27" name="Text 25"/>
          <p:cNvSpPr/>
          <p:nvPr/>
        </p:nvSpPr>
        <p:spPr>
          <a:xfrm>
            <a:off x="8832413" y="4736068"/>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Erasure coding, encrypted shards across nodes</a:t>
            </a:r>
            <a:endParaRPr lang="en-US" sz="1350" dirty="0"/>
          </a:p>
        </p:txBody>
      </p:sp>
      <p:sp>
        <p:nvSpPr>
          <p:cNvPr id="28" name="Text 26"/>
          <p:cNvSpPr/>
          <p:nvPr/>
        </p:nvSpPr>
        <p:spPr>
          <a:xfrm>
            <a:off x="11513701" y="4736068"/>
            <a:ext cx="2332434" cy="828675"/>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Enterprise-grade, highly distributed, developer-friendly</a:t>
            </a:r>
            <a:endParaRPr lang="en-US" sz="1350" dirty="0"/>
          </a:p>
        </p:txBody>
      </p:sp>
      <p:sp>
        <p:nvSpPr>
          <p:cNvPr id="29" name="Shape 27"/>
          <p:cNvSpPr/>
          <p:nvPr/>
        </p:nvSpPr>
        <p:spPr>
          <a:xfrm>
            <a:off x="611743" y="5675828"/>
            <a:ext cx="13406914" cy="1050846"/>
          </a:xfrm>
          <a:prstGeom prst="rect">
            <a:avLst/>
          </a:prstGeom>
          <a:solidFill>
            <a:srgbClr val="FFFFFF">
              <a:alpha val="4000"/>
            </a:srgbClr>
          </a:solidFill>
          <a:ln/>
        </p:spPr>
      </p:sp>
      <p:sp>
        <p:nvSpPr>
          <p:cNvPr id="30" name="Text 28"/>
          <p:cNvSpPr/>
          <p:nvPr/>
        </p:nvSpPr>
        <p:spPr>
          <a:xfrm>
            <a:off x="784741" y="5786914"/>
            <a:ext cx="2332434" cy="276225"/>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Inter" pitchFamily="34" charset="0"/>
                <a:ea typeface="Inter" pitchFamily="34" charset="-122"/>
                <a:cs typeface="Inter" pitchFamily="34" charset="-120"/>
              </a:rPr>
              <a:t>Sia</a:t>
            </a:r>
            <a:endParaRPr lang="en-US" sz="1350" dirty="0"/>
          </a:p>
        </p:txBody>
      </p:sp>
      <p:sp>
        <p:nvSpPr>
          <p:cNvPr id="31" name="Text 29"/>
          <p:cNvSpPr/>
          <p:nvPr/>
        </p:nvSpPr>
        <p:spPr>
          <a:xfrm>
            <a:off x="3469838" y="5786914"/>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Peer-to-Peer Storage Marketplace</a:t>
            </a:r>
            <a:endParaRPr lang="en-US" sz="1350" dirty="0"/>
          </a:p>
        </p:txBody>
      </p:sp>
      <p:sp>
        <p:nvSpPr>
          <p:cNvPr id="32" name="Text 30"/>
          <p:cNvSpPr/>
          <p:nvPr/>
        </p:nvSpPr>
        <p:spPr>
          <a:xfrm>
            <a:off x="6151126" y="5786914"/>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Siacoin (Contracts between users &amp; hosts)</a:t>
            </a:r>
            <a:endParaRPr lang="en-US" sz="1350" dirty="0"/>
          </a:p>
        </p:txBody>
      </p:sp>
      <p:sp>
        <p:nvSpPr>
          <p:cNvPr id="33" name="Text 31"/>
          <p:cNvSpPr/>
          <p:nvPr/>
        </p:nvSpPr>
        <p:spPr>
          <a:xfrm>
            <a:off x="8832413" y="5786914"/>
            <a:ext cx="232862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Erasure coding, direct host-client contracts</a:t>
            </a:r>
            <a:endParaRPr lang="en-US" sz="1350" dirty="0"/>
          </a:p>
        </p:txBody>
      </p:sp>
      <p:sp>
        <p:nvSpPr>
          <p:cNvPr id="34" name="Text 32"/>
          <p:cNvSpPr/>
          <p:nvPr/>
        </p:nvSpPr>
        <p:spPr>
          <a:xfrm>
            <a:off x="11513701" y="5786914"/>
            <a:ext cx="2332434" cy="828675"/>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Direct peer-to-peer relationships, private by design</a:t>
            </a:r>
            <a:endParaRPr lang="en-US" sz="1350" dirty="0"/>
          </a:p>
        </p:txBody>
      </p:sp>
      <p:sp>
        <p:nvSpPr>
          <p:cNvPr id="35" name="Text 33"/>
          <p:cNvSpPr/>
          <p:nvPr/>
        </p:nvSpPr>
        <p:spPr>
          <a:xfrm>
            <a:off x="604123" y="6928485"/>
            <a:ext cx="13422154" cy="552450"/>
          </a:xfrm>
          <a:prstGeom prst="rect">
            <a:avLst/>
          </a:prstGeom>
          <a:noFill/>
          <a:ln/>
        </p:spPr>
        <p:txBody>
          <a:bodyPr wrap="square" lIns="0" tIns="0" rIns="0" bIns="0" rtlCol="0" anchor="t"/>
          <a:lstStyle/>
          <a:p>
            <a:pPr marL="0" indent="0" algn="l">
              <a:lnSpc>
                <a:spcPts val="2150"/>
              </a:lnSpc>
              <a:buNone/>
            </a:pPr>
            <a:r>
              <a:rPr lang="en-US" sz="1350" dirty="0">
                <a:solidFill>
                  <a:srgbClr val="00002E"/>
                </a:solidFill>
                <a:latin typeface="Inter" pitchFamily="34" charset="0"/>
                <a:ea typeface="Inter" pitchFamily="34" charset="-122"/>
                <a:cs typeface="Inter" pitchFamily="34" charset="-120"/>
              </a:rPr>
              <a:t>Each system offers distinct advantages, catering to different needs within the broader decentralized web ecosystem. Filecoin stands out for its robust verifiability and market-driven incentives for storage providers.</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5424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The Path Forward</a:t>
            </a:r>
            <a:endParaRPr lang="en-US" sz="2200" dirty="0"/>
          </a:p>
        </p:txBody>
      </p:sp>
      <p:sp>
        <p:nvSpPr>
          <p:cNvPr id="3" name="Text 1"/>
          <p:cNvSpPr/>
          <p:nvPr/>
        </p:nvSpPr>
        <p:spPr>
          <a:xfrm>
            <a:off x="793790" y="2123599"/>
            <a:ext cx="5958602" cy="708779"/>
          </a:xfrm>
          <a:prstGeom prst="rect">
            <a:avLst/>
          </a:prstGeom>
          <a:noFill/>
          <a:ln/>
        </p:spPr>
        <p:txBody>
          <a:bodyPr wrap="none" lIns="0" tIns="0" rIns="0" bIns="0" rtlCol="0" anchor="t"/>
          <a:lstStyle/>
          <a:p>
            <a:pPr marL="0" indent="0" algn="l">
              <a:lnSpc>
                <a:spcPts val="5550"/>
              </a:lnSpc>
              <a:buNone/>
            </a:pPr>
            <a:r>
              <a:rPr lang="en-US" sz="4450" b="1" dirty="0">
                <a:solidFill>
                  <a:srgbClr val="00002E"/>
                </a:solidFill>
                <a:latin typeface="Inter Bold" pitchFamily="34" charset="0"/>
                <a:ea typeface="Inter Bold" pitchFamily="34" charset="-122"/>
                <a:cs typeface="Inter Bold" pitchFamily="34" charset="-120"/>
              </a:rPr>
              <a:t>Conclusion &amp; Outlook</a:t>
            </a:r>
            <a:endParaRPr lang="en-US" sz="4450" dirty="0"/>
          </a:p>
        </p:txBody>
      </p:sp>
      <p:sp>
        <p:nvSpPr>
          <p:cNvPr id="4" name="Text 2"/>
          <p:cNvSpPr/>
          <p:nvPr/>
        </p:nvSpPr>
        <p:spPr>
          <a:xfrm>
            <a:off x="793790" y="31725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Filecoin is more than just a storage solution; it's a critical infrastructure for the decentralized future.</a:t>
            </a:r>
            <a:endParaRPr lang="en-US" sz="1750" dirty="0"/>
          </a:p>
        </p:txBody>
      </p:sp>
      <p:sp>
        <p:nvSpPr>
          <p:cNvPr id="5" name="Text 3"/>
          <p:cNvSpPr/>
          <p:nvPr/>
        </p:nvSpPr>
        <p:spPr>
          <a:xfrm>
            <a:off x="793790" y="379059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Light" pitchFamily="34" charset="0"/>
                <a:ea typeface="Inter Light" pitchFamily="34" charset="-122"/>
                <a:cs typeface="Inter Light" pitchFamily="34" charset="-120"/>
              </a:rPr>
              <a:t>01</a:t>
            </a:r>
            <a:endParaRPr lang="en-US" sz="1750" dirty="0"/>
          </a:p>
        </p:txBody>
      </p:sp>
      <p:sp>
        <p:nvSpPr>
          <p:cNvPr id="6" name="Shape 4"/>
          <p:cNvSpPr/>
          <p:nvPr/>
        </p:nvSpPr>
        <p:spPr>
          <a:xfrm>
            <a:off x="793790" y="4145637"/>
            <a:ext cx="4196358" cy="30480"/>
          </a:xfrm>
          <a:prstGeom prst="rect">
            <a:avLst/>
          </a:prstGeom>
          <a:solidFill>
            <a:srgbClr val="2D4DF2"/>
          </a:solidFill>
          <a:ln/>
        </p:spPr>
      </p:sp>
      <p:sp>
        <p:nvSpPr>
          <p:cNvPr id="7" name="Text 5"/>
          <p:cNvSpPr/>
          <p:nvPr/>
        </p:nvSpPr>
        <p:spPr>
          <a:xfrm>
            <a:off x="793790" y="43199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Relevance to Web3</a:t>
            </a:r>
            <a:endParaRPr lang="en-US" sz="2200" dirty="0"/>
          </a:p>
        </p:txBody>
      </p:sp>
      <p:sp>
        <p:nvSpPr>
          <p:cNvPr id="8" name="Text 6"/>
          <p:cNvSpPr/>
          <p:nvPr/>
        </p:nvSpPr>
        <p:spPr>
          <a:xfrm>
            <a:off x="793790" y="481036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Enables data ownership, censorship resistance, and foundational layer for decentralized applications.</a:t>
            </a:r>
            <a:endParaRPr lang="en-US" sz="1750" dirty="0"/>
          </a:p>
        </p:txBody>
      </p:sp>
      <p:sp>
        <p:nvSpPr>
          <p:cNvPr id="9" name="Text 7"/>
          <p:cNvSpPr/>
          <p:nvPr/>
        </p:nvSpPr>
        <p:spPr>
          <a:xfrm>
            <a:off x="5216962" y="379059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Light" pitchFamily="34" charset="0"/>
                <a:ea typeface="Inter Light" pitchFamily="34" charset="-122"/>
                <a:cs typeface="Inter Light" pitchFamily="34" charset="-120"/>
              </a:rPr>
              <a:t>02</a:t>
            </a:r>
            <a:endParaRPr lang="en-US" sz="1750" dirty="0"/>
          </a:p>
        </p:txBody>
      </p:sp>
      <p:sp>
        <p:nvSpPr>
          <p:cNvPr id="10" name="Shape 8"/>
          <p:cNvSpPr/>
          <p:nvPr/>
        </p:nvSpPr>
        <p:spPr>
          <a:xfrm>
            <a:off x="5216962" y="4145637"/>
            <a:ext cx="4196358" cy="30480"/>
          </a:xfrm>
          <a:prstGeom prst="rect">
            <a:avLst/>
          </a:prstGeom>
          <a:solidFill>
            <a:srgbClr val="2D4DF2"/>
          </a:solidFill>
          <a:ln/>
        </p:spPr>
      </p:sp>
      <p:sp>
        <p:nvSpPr>
          <p:cNvPr id="11" name="Text 9"/>
          <p:cNvSpPr/>
          <p:nvPr/>
        </p:nvSpPr>
        <p:spPr>
          <a:xfrm>
            <a:off x="5216962" y="4319945"/>
            <a:ext cx="2882027"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Long-Term Influence</a:t>
            </a:r>
            <a:endParaRPr lang="en-US" sz="2200" dirty="0"/>
          </a:p>
        </p:txBody>
      </p:sp>
      <p:sp>
        <p:nvSpPr>
          <p:cNvPr id="12" name="Text 10"/>
          <p:cNvSpPr/>
          <p:nvPr/>
        </p:nvSpPr>
        <p:spPr>
          <a:xfrm>
            <a:off x="5216962" y="481036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Reshaping how data is stored, accessed, and secured globally, fostering data freedom.</a:t>
            </a:r>
            <a:endParaRPr lang="en-US" sz="1750" dirty="0"/>
          </a:p>
        </p:txBody>
      </p:sp>
      <p:sp>
        <p:nvSpPr>
          <p:cNvPr id="13" name="Text 11"/>
          <p:cNvSpPr/>
          <p:nvPr/>
        </p:nvSpPr>
        <p:spPr>
          <a:xfrm>
            <a:off x="9640133" y="379059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Light" pitchFamily="34" charset="0"/>
                <a:ea typeface="Inter Light" pitchFamily="34" charset="-122"/>
                <a:cs typeface="Inter Light" pitchFamily="34" charset="-120"/>
              </a:rPr>
              <a:t>03</a:t>
            </a:r>
            <a:endParaRPr lang="en-US" sz="1750" dirty="0"/>
          </a:p>
        </p:txBody>
      </p:sp>
      <p:sp>
        <p:nvSpPr>
          <p:cNvPr id="14" name="Shape 12"/>
          <p:cNvSpPr/>
          <p:nvPr/>
        </p:nvSpPr>
        <p:spPr>
          <a:xfrm>
            <a:off x="9640133" y="4145637"/>
            <a:ext cx="4196358" cy="30480"/>
          </a:xfrm>
          <a:prstGeom prst="rect">
            <a:avLst/>
          </a:prstGeom>
          <a:solidFill>
            <a:srgbClr val="2D4DF2"/>
          </a:solidFill>
          <a:ln/>
        </p:spPr>
      </p:sp>
      <p:sp>
        <p:nvSpPr>
          <p:cNvPr id="15" name="Text 13"/>
          <p:cNvSpPr/>
          <p:nvPr/>
        </p:nvSpPr>
        <p:spPr>
          <a:xfrm>
            <a:off x="9640133" y="4319945"/>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Integration with Emerging Technologies</a:t>
            </a:r>
            <a:endParaRPr lang="en-US" sz="2200" dirty="0"/>
          </a:p>
        </p:txBody>
      </p:sp>
      <p:sp>
        <p:nvSpPr>
          <p:cNvPr id="16" name="Text 14"/>
          <p:cNvSpPr/>
          <p:nvPr/>
        </p:nvSpPr>
        <p:spPr>
          <a:xfrm>
            <a:off x="9640133" y="5164693"/>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Synergies with AI, IoT, and metaverse for robust, scalable data backbones.</a:t>
            </a:r>
            <a:endParaRPr lang="en-US" sz="1750" dirty="0"/>
          </a:p>
        </p:txBody>
      </p:sp>
      <p:sp>
        <p:nvSpPr>
          <p:cNvPr id="17" name="Text 15"/>
          <p:cNvSpPr/>
          <p:nvPr/>
        </p:nvSpPr>
        <p:spPr>
          <a:xfrm>
            <a:off x="793790" y="6324243"/>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00002E"/>
                </a:solidFill>
                <a:latin typeface="Inter" pitchFamily="34" charset="0"/>
                <a:ea typeface="Inter" pitchFamily="34" charset="-122"/>
                <a:cs typeface="Inter" pitchFamily="34" charset="-120"/>
              </a:rPr>
              <a:t>Filecoin</a:t>
            </a:r>
            <a:r>
              <a:rPr lang="en-US" sz="1750" dirty="0">
                <a:solidFill>
                  <a:srgbClr val="00002E"/>
                </a:solidFill>
                <a:latin typeface="Inter" pitchFamily="34" charset="0"/>
                <a:ea typeface="Inter" pitchFamily="34" charset="-122"/>
                <a:cs typeface="Inter" pitchFamily="34" charset="-120"/>
              </a:rPr>
              <a:t> continues to pave the way for a more open, transparent, and resilient internet.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7431" y="603766"/>
            <a:ext cx="7881937" cy="1126808"/>
          </a:xfrm>
          <a:prstGeom prst="rect">
            <a:avLst/>
          </a:prstGeom>
          <a:noFill/>
          <a:ln/>
        </p:spPr>
        <p:txBody>
          <a:bodyPr wrap="square" lIns="0" tIns="0" rIns="0" bIns="0" rtlCol="0" anchor="t"/>
          <a:lstStyle/>
          <a:p>
            <a:pPr marL="0" indent="0" algn="l">
              <a:lnSpc>
                <a:spcPts val="4400"/>
              </a:lnSpc>
              <a:buNone/>
            </a:pPr>
            <a:r>
              <a:rPr lang="en-US" sz="3500" b="1" dirty="0">
                <a:solidFill>
                  <a:srgbClr val="00002E"/>
                </a:solidFill>
                <a:latin typeface="Inter Bold" pitchFamily="34" charset="0"/>
                <a:ea typeface="Inter Bold" pitchFamily="34" charset="-122"/>
                <a:cs typeface="Inter Bold" pitchFamily="34" charset="-120"/>
              </a:rPr>
              <a:t>What are Blockchain Based Distributed Storage Systems?</a:t>
            </a:r>
            <a:endParaRPr lang="en-US" sz="3500" dirty="0"/>
          </a:p>
        </p:txBody>
      </p:sp>
      <p:sp>
        <p:nvSpPr>
          <p:cNvPr id="4" name="Text 1"/>
          <p:cNvSpPr/>
          <p:nvPr/>
        </p:nvSpPr>
        <p:spPr>
          <a:xfrm>
            <a:off x="6117431" y="2000964"/>
            <a:ext cx="7881937" cy="865108"/>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Inter" pitchFamily="34" charset="0"/>
                <a:ea typeface="Inter" pitchFamily="34" charset="-122"/>
                <a:cs typeface="Inter" pitchFamily="34" charset="-120"/>
              </a:rPr>
              <a:t>Blockchain-based Distributed Storage Systems leverage decentralized networks to store data, fundamentally changing how information is managed compared to traditional centralized models.</a:t>
            </a:r>
            <a:endParaRPr lang="en-US" sz="1400" dirty="0"/>
          </a:p>
        </p:txBody>
      </p:sp>
      <p:sp>
        <p:nvSpPr>
          <p:cNvPr id="5" name="Shape 2"/>
          <p:cNvSpPr/>
          <p:nvPr/>
        </p:nvSpPr>
        <p:spPr>
          <a:xfrm>
            <a:off x="6117431" y="3068836"/>
            <a:ext cx="7881937" cy="1724263"/>
          </a:xfrm>
          <a:prstGeom prst="roundRect">
            <a:avLst>
              <a:gd name="adj" fmla="val 530"/>
            </a:avLst>
          </a:prstGeom>
          <a:solidFill>
            <a:srgbClr val="F3F3FF">
              <a:alpha val="95000"/>
            </a:srgbClr>
          </a:solidFill>
          <a:ln w="22860">
            <a:solidFill>
              <a:srgbClr val="C7C7D9"/>
            </a:solidFill>
            <a:prstDash val="solid"/>
          </a:ln>
        </p:spPr>
      </p:sp>
      <p:sp>
        <p:nvSpPr>
          <p:cNvPr id="6" name="Text 3"/>
          <p:cNvSpPr/>
          <p:nvPr/>
        </p:nvSpPr>
        <p:spPr>
          <a:xfrm>
            <a:off x="6320552" y="3271957"/>
            <a:ext cx="3189923" cy="281702"/>
          </a:xfrm>
          <a:prstGeom prst="rect">
            <a:avLst/>
          </a:prstGeom>
          <a:noFill/>
          <a:ln/>
        </p:spPr>
        <p:txBody>
          <a:bodyPr wrap="none" lIns="0" tIns="0" rIns="0" bIns="0" rtlCol="0" anchor="t"/>
          <a:lstStyle/>
          <a:p>
            <a:pPr marL="0" indent="0" algn="l">
              <a:lnSpc>
                <a:spcPts val="2200"/>
              </a:lnSpc>
              <a:buNone/>
            </a:pPr>
            <a:r>
              <a:rPr lang="en-US" sz="1750" b="1" dirty="0">
                <a:solidFill>
                  <a:srgbClr val="00002E"/>
                </a:solidFill>
                <a:latin typeface="Inter Bold" pitchFamily="34" charset="0"/>
                <a:ea typeface="Inter Bold" pitchFamily="34" charset="-122"/>
                <a:cs typeface="Inter Bold" pitchFamily="34" charset="-120"/>
              </a:rPr>
              <a:t>Centralized Storage Systems</a:t>
            </a:r>
            <a:endParaRPr lang="en-US" sz="1750" dirty="0"/>
          </a:p>
        </p:txBody>
      </p:sp>
      <p:sp>
        <p:nvSpPr>
          <p:cNvPr id="7" name="Text 4"/>
          <p:cNvSpPr/>
          <p:nvPr/>
        </p:nvSpPr>
        <p:spPr>
          <a:xfrm>
            <a:off x="6320552" y="3661767"/>
            <a:ext cx="7475696" cy="28836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00002E"/>
                </a:solidFill>
                <a:latin typeface="Inter" pitchFamily="34" charset="0"/>
                <a:ea typeface="Inter" pitchFamily="34" charset="-122"/>
                <a:cs typeface="Inter" pitchFamily="34" charset="-120"/>
              </a:rPr>
              <a:t>Architecture:</a:t>
            </a:r>
            <a:r>
              <a:rPr lang="en-US" sz="1400" dirty="0">
                <a:solidFill>
                  <a:srgbClr val="00002E"/>
                </a:solidFill>
                <a:latin typeface="Inter" pitchFamily="34" charset="0"/>
                <a:ea typeface="Inter" pitchFamily="34" charset="-122"/>
                <a:cs typeface="Inter" pitchFamily="34" charset="-120"/>
              </a:rPr>
              <a:t> Data resides on a few central servers managed by a single entity.</a:t>
            </a:r>
            <a:endParaRPr lang="en-US" sz="1400" dirty="0"/>
          </a:p>
        </p:txBody>
      </p:sp>
      <p:sp>
        <p:nvSpPr>
          <p:cNvPr id="8" name="Text 5"/>
          <p:cNvSpPr/>
          <p:nvPr/>
        </p:nvSpPr>
        <p:spPr>
          <a:xfrm>
            <a:off x="6320552" y="4013240"/>
            <a:ext cx="7475696"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00002E"/>
                </a:solidFill>
                <a:latin typeface="Inter" pitchFamily="34" charset="0"/>
                <a:ea typeface="Inter" pitchFamily="34" charset="-122"/>
                <a:cs typeface="Inter" pitchFamily="34" charset="-120"/>
              </a:rPr>
              <a:t>Vulnerabilities:</a:t>
            </a:r>
            <a:r>
              <a:rPr lang="en-US" sz="1400" dirty="0">
                <a:solidFill>
                  <a:srgbClr val="00002E"/>
                </a:solidFill>
                <a:latin typeface="Inter" pitchFamily="34" charset="0"/>
                <a:ea typeface="Inter" pitchFamily="34" charset="-122"/>
                <a:cs typeface="Inter" pitchFamily="34" charset="-120"/>
              </a:rPr>
              <a:t> Susceptible to single points of failure, censorship, and data breaches.</a:t>
            </a:r>
            <a:endParaRPr lang="en-US" sz="1400" dirty="0"/>
          </a:p>
        </p:txBody>
      </p:sp>
      <p:sp>
        <p:nvSpPr>
          <p:cNvPr id="9" name="Shape 6"/>
          <p:cNvSpPr/>
          <p:nvPr/>
        </p:nvSpPr>
        <p:spPr>
          <a:xfrm>
            <a:off x="6117431" y="4973360"/>
            <a:ext cx="7881937" cy="2652474"/>
          </a:xfrm>
          <a:prstGeom prst="roundRect">
            <a:avLst>
              <a:gd name="adj" fmla="val 345"/>
            </a:avLst>
          </a:prstGeom>
          <a:solidFill>
            <a:srgbClr val="F3F3FF">
              <a:alpha val="95000"/>
            </a:srgbClr>
          </a:solidFill>
          <a:ln w="22860">
            <a:solidFill>
              <a:srgbClr val="C7C7D9"/>
            </a:solidFill>
            <a:prstDash val="solid"/>
          </a:ln>
        </p:spPr>
      </p:sp>
      <p:sp>
        <p:nvSpPr>
          <p:cNvPr id="10" name="Text 7"/>
          <p:cNvSpPr/>
          <p:nvPr/>
        </p:nvSpPr>
        <p:spPr>
          <a:xfrm>
            <a:off x="6320552" y="5176480"/>
            <a:ext cx="5201245" cy="281702"/>
          </a:xfrm>
          <a:prstGeom prst="rect">
            <a:avLst/>
          </a:prstGeom>
          <a:noFill/>
          <a:ln/>
        </p:spPr>
        <p:txBody>
          <a:bodyPr wrap="none" lIns="0" tIns="0" rIns="0" bIns="0" rtlCol="0" anchor="t"/>
          <a:lstStyle/>
          <a:p>
            <a:pPr marL="0" indent="0" algn="l">
              <a:lnSpc>
                <a:spcPts val="2200"/>
              </a:lnSpc>
              <a:buNone/>
            </a:pPr>
            <a:r>
              <a:rPr lang="en-US" sz="1750" b="1" dirty="0">
                <a:solidFill>
                  <a:srgbClr val="00002E"/>
                </a:solidFill>
                <a:latin typeface="Inter Bold" pitchFamily="34" charset="0"/>
                <a:ea typeface="Inter Bold" pitchFamily="34" charset="-122"/>
                <a:cs typeface="Inter Bold" pitchFamily="34" charset="-120"/>
              </a:rPr>
              <a:t>Blockchain-Based Distributed Storage Systems</a:t>
            </a:r>
            <a:endParaRPr lang="en-US" sz="1750" dirty="0"/>
          </a:p>
        </p:txBody>
      </p:sp>
      <p:sp>
        <p:nvSpPr>
          <p:cNvPr id="11" name="Text 8"/>
          <p:cNvSpPr/>
          <p:nvPr/>
        </p:nvSpPr>
        <p:spPr>
          <a:xfrm>
            <a:off x="6320552" y="5566291"/>
            <a:ext cx="7475696"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00002E"/>
                </a:solidFill>
                <a:latin typeface="Inter" pitchFamily="34" charset="0"/>
                <a:ea typeface="Inter" pitchFamily="34" charset="-122"/>
                <a:cs typeface="Inter" pitchFamily="34" charset="-120"/>
              </a:rPr>
              <a:t>Architecture:</a:t>
            </a:r>
            <a:r>
              <a:rPr lang="en-US" sz="1400" dirty="0">
                <a:solidFill>
                  <a:srgbClr val="00002E"/>
                </a:solidFill>
                <a:latin typeface="Inter" pitchFamily="34" charset="0"/>
                <a:ea typeface="Inter" pitchFamily="34" charset="-122"/>
                <a:cs typeface="Inter" pitchFamily="34" charset="-120"/>
              </a:rPr>
              <a:t> Data is fragmented, encrypted, and distributed across a network of independent nodes (peers).</a:t>
            </a:r>
            <a:endParaRPr lang="en-US" sz="1400" dirty="0"/>
          </a:p>
        </p:txBody>
      </p:sp>
      <p:sp>
        <p:nvSpPr>
          <p:cNvPr id="12" name="Text 9"/>
          <p:cNvSpPr/>
          <p:nvPr/>
        </p:nvSpPr>
        <p:spPr>
          <a:xfrm>
            <a:off x="6320552" y="6206133"/>
            <a:ext cx="7475696"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00002E"/>
                </a:solidFill>
                <a:latin typeface="Inter" pitchFamily="34" charset="0"/>
                <a:ea typeface="Inter" pitchFamily="34" charset="-122"/>
                <a:cs typeface="Inter" pitchFamily="34" charset="-120"/>
              </a:rPr>
              <a:t>Server Terms:</a:t>
            </a:r>
            <a:r>
              <a:rPr lang="en-US" sz="1400" dirty="0">
                <a:solidFill>
                  <a:srgbClr val="00002E"/>
                </a:solidFill>
                <a:latin typeface="Inter" pitchFamily="34" charset="0"/>
                <a:ea typeface="Inter" pitchFamily="34" charset="-122"/>
                <a:cs typeface="Inter" pitchFamily="34" charset="-120"/>
              </a:rPr>
              <a:t> Operates on a peer-to-peer network; each node acts as a mini-server, contributing to a distributed ledger.</a:t>
            </a:r>
            <a:endParaRPr lang="en-US" sz="1400" dirty="0"/>
          </a:p>
        </p:txBody>
      </p:sp>
      <p:sp>
        <p:nvSpPr>
          <p:cNvPr id="13" name="Text 10"/>
          <p:cNvSpPr/>
          <p:nvPr/>
        </p:nvSpPr>
        <p:spPr>
          <a:xfrm>
            <a:off x="6320552" y="6845975"/>
            <a:ext cx="7475696"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00002E"/>
                </a:solidFill>
                <a:latin typeface="Inter" pitchFamily="34" charset="0"/>
                <a:ea typeface="Inter" pitchFamily="34" charset="-122"/>
                <a:cs typeface="Inter" pitchFamily="34" charset="-120"/>
              </a:rPr>
              <a:t>Advantages:</a:t>
            </a:r>
            <a:r>
              <a:rPr lang="en-US" sz="1400" dirty="0">
                <a:solidFill>
                  <a:srgbClr val="00002E"/>
                </a:solidFill>
                <a:latin typeface="Inter" pitchFamily="34" charset="0"/>
                <a:ea typeface="Inter" pitchFamily="34" charset="-122"/>
                <a:cs typeface="Inter" pitchFamily="34" charset="-120"/>
              </a:rPr>
              <a:t> Enhanced security, censorship resistance, and data redundancy due to cryptographic proofs and network consensus.</a:t>
            </a:r>
            <a:endParaRPr lang="en-US" sz="1400" dirty="0"/>
          </a:p>
        </p:txBody>
      </p:sp>
      <p:pic>
        <p:nvPicPr>
          <p:cNvPr id="14" name="Picture 13">
            <a:extLst>
              <a:ext uri="{FF2B5EF4-FFF2-40B4-BE49-F238E27FC236}">
                <a16:creationId xmlns:a16="http://schemas.microsoft.com/office/drawing/2014/main" id="{0C5308AF-5D22-79D6-F690-D34753FB9B1C}"/>
              </a:ext>
            </a:extLst>
          </p:cNvPr>
          <p:cNvPicPr>
            <a:picLocks noChangeAspect="1"/>
          </p:cNvPicPr>
          <p:nvPr/>
        </p:nvPicPr>
        <p:blipFill>
          <a:blip r:embed="rId4"/>
          <a:stretch>
            <a:fillRect/>
          </a:stretch>
        </p:blipFill>
        <p:spPr>
          <a:xfrm>
            <a:off x="12712391" y="7718938"/>
            <a:ext cx="1918010" cy="4191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8878" y="431244"/>
            <a:ext cx="3192304" cy="245031"/>
          </a:xfrm>
          <a:prstGeom prst="rect">
            <a:avLst/>
          </a:prstGeom>
          <a:noFill/>
          <a:ln/>
        </p:spPr>
        <p:txBody>
          <a:bodyPr wrap="none" lIns="0" tIns="0" rIns="0" bIns="0" rtlCol="0" anchor="t"/>
          <a:lstStyle/>
          <a:p>
            <a:pPr marL="0" indent="0" algn="l">
              <a:lnSpc>
                <a:spcPts val="1900"/>
              </a:lnSpc>
              <a:buNone/>
            </a:pPr>
            <a:r>
              <a:rPr lang="en-US" sz="1500" b="1" dirty="0">
                <a:solidFill>
                  <a:srgbClr val="00002E"/>
                </a:solidFill>
                <a:latin typeface="Inter Bold" pitchFamily="34" charset="0"/>
                <a:ea typeface="Inter Bold" pitchFamily="34" charset="-122"/>
                <a:cs typeface="Inter Bold" pitchFamily="34" charset="-120"/>
              </a:rPr>
              <a:t>Genesis of Decentralized Storage</a:t>
            </a:r>
            <a:endParaRPr lang="en-US" sz="1500" dirty="0"/>
          </a:p>
        </p:txBody>
      </p:sp>
      <p:sp>
        <p:nvSpPr>
          <p:cNvPr id="3" name="Text 1"/>
          <p:cNvSpPr/>
          <p:nvPr/>
        </p:nvSpPr>
        <p:spPr>
          <a:xfrm>
            <a:off x="548878" y="833080"/>
            <a:ext cx="7978497" cy="490061"/>
          </a:xfrm>
          <a:prstGeom prst="rect">
            <a:avLst/>
          </a:prstGeom>
          <a:noFill/>
          <a:ln/>
        </p:spPr>
        <p:txBody>
          <a:bodyPr wrap="none" lIns="0" tIns="0" rIns="0" bIns="0" rtlCol="0" anchor="t"/>
          <a:lstStyle/>
          <a:p>
            <a:pPr marL="0" indent="0" algn="l">
              <a:lnSpc>
                <a:spcPts val="3850"/>
              </a:lnSpc>
              <a:buNone/>
            </a:pPr>
            <a:r>
              <a:rPr lang="en-US" sz="3050" b="1" dirty="0">
                <a:solidFill>
                  <a:srgbClr val="00002E"/>
                </a:solidFill>
                <a:latin typeface="Inter Bold" pitchFamily="34" charset="0"/>
                <a:ea typeface="Inter Bold" pitchFamily="34" charset="-122"/>
                <a:cs typeface="Inter Bold" pitchFamily="34" charset="-120"/>
              </a:rPr>
              <a:t>From Data Deluge to Distributed Solutions</a:t>
            </a:r>
            <a:endParaRPr lang="en-US" sz="3050" dirty="0"/>
          </a:p>
        </p:txBody>
      </p:sp>
      <p:sp>
        <p:nvSpPr>
          <p:cNvPr id="4" name="Text 2"/>
          <p:cNvSpPr/>
          <p:nvPr/>
        </p:nvSpPr>
        <p:spPr>
          <a:xfrm>
            <a:off x="548878" y="1699379"/>
            <a:ext cx="6574988" cy="501729"/>
          </a:xfrm>
          <a:prstGeom prst="rect">
            <a:avLst/>
          </a:prstGeom>
          <a:noFill/>
          <a:ln/>
        </p:spPr>
        <p:txBody>
          <a:bodyPr wrap="square" lIns="0" tIns="0" rIns="0" bIns="0" rtlCol="0" anchor="t"/>
          <a:lstStyle/>
          <a:p>
            <a:pPr marL="0" indent="0" algn="l">
              <a:lnSpc>
                <a:spcPts val="1950"/>
              </a:lnSpc>
              <a:buNone/>
            </a:pPr>
            <a:r>
              <a:rPr lang="en-US" sz="1200" dirty="0">
                <a:solidFill>
                  <a:srgbClr val="00002E"/>
                </a:solidFill>
                <a:latin typeface="Inter" pitchFamily="34" charset="0"/>
                <a:ea typeface="Inter" pitchFamily="34" charset="-122"/>
                <a:cs typeface="Inter" pitchFamily="34" charset="-120"/>
              </a:rPr>
              <a:t>The exponential </a:t>
            </a:r>
            <a:r>
              <a:rPr lang="en-US" sz="1200" b="1" dirty="0">
                <a:solidFill>
                  <a:srgbClr val="00002E"/>
                </a:solidFill>
                <a:latin typeface="Inter" pitchFamily="34" charset="0"/>
                <a:ea typeface="Inter" pitchFamily="34" charset="-122"/>
                <a:cs typeface="Inter" pitchFamily="34" charset="-120"/>
              </a:rPr>
              <a:t>growth of data</a:t>
            </a:r>
            <a:r>
              <a:rPr lang="en-US" sz="1200" dirty="0">
                <a:solidFill>
                  <a:srgbClr val="00002E"/>
                </a:solidFill>
                <a:latin typeface="Inter" pitchFamily="34" charset="0"/>
                <a:ea typeface="Inter" pitchFamily="34" charset="-122"/>
                <a:cs typeface="Inter" pitchFamily="34" charset="-120"/>
              </a:rPr>
              <a:t> has strained traditional centralized storage models, leading to significant vulnerabilities and inefficiencies.</a:t>
            </a:r>
            <a:endParaRPr lang="en-US" sz="1200" dirty="0"/>
          </a:p>
        </p:txBody>
      </p:sp>
      <p:sp>
        <p:nvSpPr>
          <p:cNvPr id="5" name="Text 3"/>
          <p:cNvSpPr/>
          <p:nvPr/>
        </p:nvSpPr>
        <p:spPr>
          <a:xfrm>
            <a:off x="548878" y="2342198"/>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Single points of failure</a:t>
            </a:r>
            <a:endParaRPr lang="en-US" sz="1200" dirty="0"/>
          </a:p>
        </p:txBody>
      </p:sp>
      <p:sp>
        <p:nvSpPr>
          <p:cNvPr id="6" name="Text 4"/>
          <p:cNvSpPr/>
          <p:nvPr/>
        </p:nvSpPr>
        <p:spPr>
          <a:xfrm>
            <a:off x="548878" y="2647950"/>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High costs and limited scalability</a:t>
            </a:r>
            <a:endParaRPr lang="en-US" sz="1200" dirty="0"/>
          </a:p>
        </p:txBody>
      </p:sp>
      <p:sp>
        <p:nvSpPr>
          <p:cNvPr id="7" name="Text 5"/>
          <p:cNvSpPr/>
          <p:nvPr/>
        </p:nvSpPr>
        <p:spPr>
          <a:xfrm>
            <a:off x="548878" y="2953702"/>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Censorship and control by large corporations</a:t>
            </a:r>
            <a:endParaRPr lang="en-US" sz="1200" dirty="0"/>
          </a:p>
        </p:txBody>
      </p:sp>
      <p:sp>
        <p:nvSpPr>
          <p:cNvPr id="8" name="Text 6"/>
          <p:cNvSpPr/>
          <p:nvPr/>
        </p:nvSpPr>
        <p:spPr>
          <a:xfrm>
            <a:off x="548878" y="3259455"/>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Limited scalability under massive demand</a:t>
            </a:r>
            <a:endParaRPr lang="en-US" sz="1200" dirty="0"/>
          </a:p>
        </p:txBody>
      </p:sp>
      <p:sp>
        <p:nvSpPr>
          <p:cNvPr id="9" name="Text 7"/>
          <p:cNvSpPr/>
          <p:nvPr/>
        </p:nvSpPr>
        <p:spPr>
          <a:xfrm>
            <a:off x="548878" y="3565208"/>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Censorship and corporate control over data</a:t>
            </a:r>
            <a:endParaRPr lang="en-US" sz="1200" dirty="0"/>
          </a:p>
        </p:txBody>
      </p:sp>
      <p:sp>
        <p:nvSpPr>
          <p:cNvPr id="10" name="Text 8"/>
          <p:cNvSpPr/>
          <p:nvPr/>
        </p:nvSpPr>
        <p:spPr>
          <a:xfrm>
            <a:off x="548878" y="3870960"/>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Privacy risks &amp; vulnerability to breaches</a:t>
            </a:r>
            <a:endParaRPr lang="en-US" sz="1200" dirty="0"/>
          </a:p>
        </p:txBody>
      </p:sp>
      <p:sp>
        <p:nvSpPr>
          <p:cNvPr id="11" name="Text 9"/>
          <p:cNvSpPr/>
          <p:nvPr/>
        </p:nvSpPr>
        <p:spPr>
          <a:xfrm>
            <a:off x="548878" y="4176713"/>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Vendor lock-in reduces flexibility for users</a:t>
            </a:r>
            <a:endParaRPr lang="en-US" sz="1200" dirty="0"/>
          </a:p>
        </p:txBody>
      </p:sp>
      <p:sp>
        <p:nvSpPr>
          <p:cNvPr id="12" name="Text 10"/>
          <p:cNvSpPr/>
          <p:nvPr/>
        </p:nvSpPr>
        <p:spPr>
          <a:xfrm>
            <a:off x="548878" y="4482465"/>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Lack of transparency in storage guarantees</a:t>
            </a:r>
            <a:endParaRPr lang="en-US" sz="1200" dirty="0"/>
          </a:p>
        </p:txBody>
      </p:sp>
      <p:sp>
        <p:nvSpPr>
          <p:cNvPr id="13" name="Text 11"/>
          <p:cNvSpPr/>
          <p:nvPr/>
        </p:nvSpPr>
        <p:spPr>
          <a:xfrm>
            <a:off x="548878" y="4788218"/>
            <a:ext cx="6574988" cy="25086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00002E"/>
                </a:solidFill>
                <a:latin typeface="Inter" pitchFamily="34" charset="0"/>
                <a:ea typeface="Inter" pitchFamily="34" charset="-122"/>
                <a:cs typeface="Inter" pitchFamily="34" charset="-120"/>
              </a:rPr>
              <a:t>High infrastructure &amp; maintenance costs</a:t>
            </a:r>
            <a:endParaRPr lang="en-US" sz="1200" dirty="0"/>
          </a:p>
        </p:txBody>
      </p:sp>
      <p:pic>
        <p:nvPicPr>
          <p:cNvPr id="14" name="Image 0" descr="preencoded.png"/>
          <p:cNvPicPr>
            <a:picLocks noChangeAspect="1"/>
          </p:cNvPicPr>
          <p:nvPr/>
        </p:nvPicPr>
        <p:blipFill>
          <a:blip r:embed="rId3"/>
          <a:stretch>
            <a:fillRect/>
          </a:stretch>
        </p:blipFill>
        <p:spPr>
          <a:xfrm>
            <a:off x="7514153" y="1734622"/>
            <a:ext cx="6574988" cy="6574988"/>
          </a:xfrm>
          <a:prstGeom prst="rect">
            <a:avLst/>
          </a:prstGeom>
        </p:spPr>
      </p:pic>
      <p:sp>
        <p:nvSpPr>
          <p:cNvPr id="15" name="Text 12"/>
          <p:cNvSpPr/>
          <p:nvPr/>
        </p:nvSpPr>
        <p:spPr>
          <a:xfrm>
            <a:off x="548878" y="8662273"/>
            <a:ext cx="13532644" cy="501729"/>
          </a:xfrm>
          <a:prstGeom prst="rect">
            <a:avLst/>
          </a:prstGeom>
          <a:noFill/>
          <a:ln/>
        </p:spPr>
        <p:txBody>
          <a:bodyPr wrap="square" lIns="0" tIns="0" rIns="0" bIns="0" rtlCol="0" anchor="t"/>
          <a:lstStyle/>
          <a:p>
            <a:pPr marL="0" indent="0" algn="l">
              <a:lnSpc>
                <a:spcPts val="1950"/>
              </a:lnSpc>
              <a:buNone/>
            </a:pPr>
            <a:r>
              <a:rPr lang="en-US" sz="1200" dirty="0">
                <a:solidFill>
                  <a:srgbClr val="00002E"/>
                </a:solidFill>
                <a:latin typeface="Inter" pitchFamily="34" charset="0"/>
                <a:ea typeface="Inter" pitchFamily="34" charset="-122"/>
                <a:cs typeface="Inter" pitchFamily="34" charset="-120"/>
              </a:rPr>
              <a:t>The emergence of </a:t>
            </a:r>
            <a:r>
              <a:rPr lang="en-US" sz="1200" b="1" dirty="0">
                <a:solidFill>
                  <a:srgbClr val="00002E"/>
                </a:solidFill>
                <a:latin typeface="Inter" pitchFamily="34" charset="0"/>
                <a:ea typeface="Inter" pitchFamily="34" charset="-122"/>
                <a:cs typeface="Inter" pitchFamily="34" charset="-120"/>
              </a:rPr>
              <a:t>P2P networks</a:t>
            </a:r>
            <a:r>
              <a:rPr lang="en-US" sz="1200" dirty="0">
                <a:solidFill>
                  <a:srgbClr val="00002E"/>
                </a:solidFill>
                <a:latin typeface="Inter" pitchFamily="34" charset="0"/>
                <a:ea typeface="Inter" pitchFamily="34" charset="-122"/>
                <a:cs typeface="Inter" pitchFamily="34" charset="-120"/>
              </a:rPr>
              <a:t> and </a:t>
            </a:r>
            <a:r>
              <a:rPr lang="en-US" sz="1200" b="1" dirty="0">
                <a:solidFill>
                  <a:srgbClr val="00002E"/>
                </a:solidFill>
                <a:latin typeface="Inter" pitchFamily="34" charset="0"/>
                <a:ea typeface="Inter" pitchFamily="34" charset="-122"/>
                <a:cs typeface="Inter" pitchFamily="34" charset="-120"/>
              </a:rPr>
              <a:t>blockchain technology</a:t>
            </a:r>
            <a:r>
              <a:rPr lang="en-US" sz="1200" dirty="0">
                <a:solidFill>
                  <a:srgbClr val="00002E"/>
                </a:solidFill>
                <a:latin typeface="Inter" pitchFamily="34" charset="0"/>
                <a:ea typeface="Inter" pitchFamily="34" charset="-122"/>
                <a:cs typeface="Inter" pitchFamily="34" charset="-120"/>
              </a:rPr>
              <a:t> provided a new paradigm, enabling secure and distributed systems. Filecoin was conceived to decentralize data storage, mirroring the success of Bitcoin's decentralized finance.</a:t>
            </a:r>
            <a:endParaRPr lang="en-US" sz="1200" dirty="0"/>
          </a:p>
        </p:txBody>
      </p:sp>
      <p:pic>
        <p:nvPicPr>
          <p:cNvPr id="16" name="Picture 15">
            <a:extLst>
              <a:ext uri="{FF2B5EF4-FFF2-40B4-BE49-F238E27FC236}">
                <a16:creationId xmlns:a16="http://schemas.microsoft.com/office/drawing/2014/main" id="{B74BF240-A61C-E504-BA4B-497EC3C4F34C}"/>
              </a:ext>
            </a:extLst>
          </p:cNvPr>
          <p:cNvPicPr>
            <a:picLocks noChangeAspect="1"/>
          </p:cNvPicPr>
          <p:nvPr/>
        </p:nvPicPr>
        <p:blipFill>
          <a:blip r:embed="rId4"/>
          <a:stretch>
            <a:fillRect/>
          </a:stretch>
        </p:blipFill>
        <p:spPr>
          <a:xfrm>
            <a:off x="14089141" y="7718938"/>
            <a:ext cx="541260" cy="4191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9503" y="621030"/>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Filecoin Overview</a:t>
            </a:r>
            <a:endParaRPr lang="en-US" sz="2200" dirty="0"/>
          </a:p>
        </p:txBody>
      </p:sp>
      <p:sp>
        <p:nvSpPr>
          <p:cNvPr id="3" name="Text 1"/>
          <p:cNvSpPr/>
          <p:nvPr/>
        </p:nvSpPr>
        <p:spPr>
          <a:xfrm>
            <a:off x="789503" y="1198959"/>
            <a:ext cx="10370701" cy="704850"/>
          </a:xfrm>
          <a:prstGeom prst="rect">
            <a:avLst/>
          </a:prstGeom>
          <a:noFill/>
          <a:ln/>
        </p:spPr>
        <p:txBody>
          <a:bodyPr wrap="none" lIns="0" tIns="0" rIns="0" bIns="0" rtlCol="0" anchor="t"/>
          <a:lstStyle/>
          <a:p>
            <a:pPr marL="0" indent="0" algn="l">
              <a:lnSpc>
                <a:spcPts val="5550"/>
              </a:lnSpc>
              <a:buNone/>
            </a:pPr>
            <a:r>
              <a:rPr lang="en-US" sz="4400" b="1" dirty="0">
                <a:solidFill>
                  <a:srgbClr val="00002E"/>
                </a:solidFill>
                <a:latin typeface="Inter Bold" pitchFamily="34" charset="0"/>
                <a:ea typeface="Inter Bold" pitchFamily="34" charset="-122"/>
                <a:cs typeface="Inter Bold" pitchFamily="34" charset="-120"/>
              </a:rPr>
              <a:t>The Decentralized Storage Revolution</a:t>
            </a:r>
            <a:endParaRPr lang="en-US" sz="4400" dirty="0"/>
          </a:p>
        </p:txBody>
      </p:sp>
      <p:sp>
        <p:nvSpPr>
          <p:cNvPr id="4" name="Text 2"/>
          <p:cNvSpPr/>
          <p:nvPr/>
        </p:nvSpPr>
        <p:spPr>
          <a:xfrm>
            <a:off x="789503" y="2242066"/>
            <a:ext cx="13051393" cy="72199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Filecoin addresses the limitations of centralized data storage by creating a </a:t>
            </a:r>
            <a:r>
              <a:rPr lang="en-US" sz="1750" dirty="0">
                <a:solidFill>
                  <a:srgbClr val="97B8FF"/>
                </a:solidFill>
                <a:latin typeface="Inter" pitchFamily="34" charset="0"/>
                <a:ea typeface="Inter" pitchFamily="34" charset="-122"/>
                <a:cs typeface="Inter" pitchFamily="34" charset="-120"/>
              </a:rPr>
              <a:t>decentralized, verifiable, and incentivized</a:t>
            </a:r>
            <a:r>
              <a:rPr lang="en-US" sz="1750" dirty="0">
                <a:solidFill>
                  <a:srgbClr val="00002E"/>
                </a:solidFill>
                <a:latin typeface="Inter" pitchFamily="34" charset="0"/>
                <a:ea typeface="Inter" pitchFamily="34" charset="-122"/>
                <a:cs typeface="Inter" pitchFamily="34" charset="-120"/>
              </a:rPr>
              <a:t> network. It transforms cloud storage into an algorithmic market, powered by blockchain technology.</a:t>
            </a:r>
            <a:endParaRPr lang="en-US" sz="1750" dirty="0"/>
          </a:p>
        </p:txBody>
      </p:sp>
      <p:sp>
        <p:nvSpPr>
          <p:cNvPr id="5" name="Shape 3"/>
          <p:cNvSpPr/>
          <p:nvPr/>
        </p:nvSpPr>
        <p:spPr>
          <a:xfrm>
            <a:off x="789503" y="3217783"/>
            <a:ext cx="4200049" cy="2082641"/>
          </a:xfrm>
          <a:prstGeom prst="roundRect">
            <a:avLst>
              <a:gd name="adj" fmla="val 7025"/>
            </a:avLst>
          </a:prstGeom>
          <a:solidFill>
            <a:srgbClr val="F3F3FF">
              <a:alpha val="95000"/>
            </a:srgbClr>
          </a:solidFill>
          <a:ln w="30480">
            <a:solidFill>
              <a:srgbClr val="C7C7D9"/>
            </a:solidFill>
            <a:prstDash val="solid"/>
          </a:ln>
        </p:spPr>
      </p:sp>
      <p:sp>
        <p:nvSpPr>
          <p:cNvPr id="6" name="Shape 4"/>
          <p:cNvSpPr/>
          <p:nvPr/>
        </p:nvSpPr>
        <p:spPr>
          <a:xfrm>
            <a:off x="759023" y="3217783"/>
            <a:ext cx="121920" cy="2082641"/>
          </a:xfrm>
          <a:prstGeom prst="roundRect">
            <a:avLst>
              <a:gd name="adj" fmla="val 7500"/>
            </a:avLst>
          </a:prstGeom>
          <a:solidFill>
            <a:srgbClr val="2D4DF2"/>
          </a:solidFill>
          <a:ln/>
        </p:spPr>
      </p:sp>
      <p:sp>
        <p:nvSpPr>
          <p:cNvPr id="7" name="Text 5"/>
          <p:cNvSpPr/>
          <p:nvPr/>
        </p:nvSpPr>
        <p:spPr>
          <a:xfrm>
            <a:off x="1136928" y="3473767"/>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Problem Solved</a:t>
            </a:r>
            <a:endParaRPr lang="en-US" sz="2200" dirty="0"/>
          </a:p>
        </p:txBody>
      </p:sp>
      <p:sp>
        <p:nvSpPr>
          <p:cNvPr id="8" name="Text 6"/>
          <p:cNvSpPr/>
          <p:nvPr/>
        </p:nvSpPr>
        <p:spPr>
          <a:xfrm>
            <a:off x="1136928" y="3961448"/>
            <a:ext cx="3596640" cy="1082993"/>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Reliance on centralized providers, data breaches, vendor lock-in, and censorship risks.</a:t>
            </a:r>
            <a:endParaRPr lang="en-US" sz="1750" dirty="0"/>
          </a:p>
        </p:txBody>
      </p:sp>
      <p:sp>
        <p:nvSpPr>
          <p:cNvPr id="9" name="Shape 7"/>
          <p:cNvSpPr/>
          <p:nvPr/>
        </p:nvSpPr>
        <p:spPr>
          <a:xfrm>
            <a:off x="5215057" y="3217783"/>
            <a:ext cx="4200168" cy="2082641"/>
          </a:xfrm>
          <a:prstGeom prst="roundRect">
            <a:avLst>
              <a:gd name="adj" fmla="val 7025"/>
            </a:avLst>
          </a:prstGeom>
          <a:solidFill>
            <a:srgbClr val="F3F3FF">
              <a:alpha val="95000"/>
            </a:srgbClr>
          </a:solidFill>
          <a:ln w="30480">
            <a:solidFill>
              <a:srgbClr val="C7C7D9"/>
            </a:solidFill>
            <a:prstDash val="solid"/>
          </a:ln>
        </p:spPr>
      </p:sp>
      <p:sp>
        <p:nvSpPr>
          <p:cNvPr id="10" name="Shape 8"/>
          <p:cNvSpPr/>
          <p:nvPr/>
        </p:nvSpPr>
        <p:spPr>
          <a:xfrm>
            <a:off x="5184577" y="3217783"/>
            <a:ext cx="121920" cy="2082641"/>
          </a:xfrm>
          <a:prstGeom prst="roundRect">
            <a:avLst>
              <a:gd name="adj" fmla="val 7500"/>
            </a:avLst>
          </a:prstGeom>
          <a:solidFill>
            <a:srgbClr val="2D4DF2"/>
          </a:solidFill>
          <a:ln/>
        </p:spPr>
      </p:sp>
      <p:sp>
        <p:nvSpPr>
          <p:cNvPr id="11" name="Text 9"/>
          <p:cNvSpPr/>
          <p:nvPr/>
        </p:nvSpPr>
        <p:spPr>
          <a:xfrm>
            <a:off x="5562481" y="3473767"/>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Filecoin's Solution</a:t>
            </a:r>
            <a:endParaRPr lang="en-US" sz="2200" dirty="0"/>
          </a:p>
        </p:txBody>
      </p:sp>
      <p:sp>
        <p:nvSpPr>
          <p:cNvPr id="12" name="Text 10"/>
          <p:cNvSpPr/>
          <p:nvPr/>
        </p:nvSpPr>
        <p:spPr>
          <a:xfrm>
            <a:off x="5562481" y="3961448"/>
            <a:ext cx="3596759" cy="1082993"/>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A global network where anyone can store or retrieve data securely and verifiably.</a:t>
            </a:r>
            <a:endParaRPr lang="en-US" sz="1750" dirty="0"/>
          </a:p>
        </p:txBody>
      </p:sp>
      <p:sp>
        <p:nvSpPr>
          <p:cNvPr id="13" name="Shape 11"/>
          <p:cNvSpPr/>
          <p:nvPr/>
        </p:nvSpPr>
        <p:spPr>
          <a:xfrm>
            <a:off x="9640729" y="3217783"/>
            <a:ext cx="4200168" cy="2082641"/>
          </a:xfrm>
          <a:prstGeom prst="roundRect">
            <a:avLst>
              <a:gd name="adj" fmla="val 7025"/>
            </a:avLst>
          </a:prstGeom>
          <a:solidFill>
            <a:srgbClr val="F3F3FF">
              <a:alpha val="95000"/>
            </a:srgbClr>
          </a:solidFill>
          <a:ln w="30480">
            <a:solidFill>
              <a:srgbClr val="C7C7D9"/>
            </a:solidFill>
            <a:prstDash val="solid"/>
          </a:ln>
        </p:spPr>
      </p:sp>
      <p:sp>
        <p:nvSpPr>
          <p:cNvPr id="14" name="Shape 12"/>
          <p:cNvSpPr/>
          <p:nvPr/>
        </p:nvSpPr>
        <p:spPr>
          <a:xfrm>
            <a:off x="9610249" y="3217783"/>
            <a:ext cx="121920" cy="2082641"/>
          </a:xfrm>
          <a:prstGeom prst="roundRect">
            <a:avLst>
              <a:gd name="adj" fmla="val 7500"/>
            </a:avLst>
          </a:prstGeom>
          <a:solidFill>
            <a:srgbClr val="2D4DF2"/>
          </a:solidFill>
          <a:ln/>
        </p:spPr>
      </p:sp>
      <p:sp>
        <p:nvSpPr>
          <p:cNvPr id="15" name="Text 13"/>
          <p:cNvSpPr/>
          <p:nvPr/>
        </p:nvSpPr>
        <p:spPr>
          <a:xfrm>
            <a:off x="9988153" y="3473767"/>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Significance</a:t>
            </a:r>
            <a:endParaRPr lang="en-US" sz="2200" dirty="0"/>
          </a:p>
        </p:txBody>
      </p:sp>
      <p:sp>
        <p:nvSpPr>
          <p:cNvPr id="16" name="Text 14"/>
          <p:cNvSpPr/>
          <p:nvPr/>
        </p:nvSpPr>
        <p:spPr>
          <a:xfrm>
            <a:off x="9988153" y="3961448"/>
            <a:ext cx="3596759" cy="1082993"/>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Foundation for Web3, enabling censorship-resistant and resilient data storage.</a:t>
            </a:r>
            <a:endParaRPr lang="en-US" sz="1750" dirty="0"/>
          </a:p>
        </p:txBody>
      </p:sp>
      <p:sp>
        <p:nvSpPr>
          <p:cNvPr id="17" name="Shape 15"/>
          <p:cNvSpPr/>
          <p:nvPr/>
        </p:nvSpPr>
        <p:spPr>
          <a:xfrm>
            <a:off x="789503" y="5525929"/>
            <a:ext cx="4200049" cy="2082641"/>
          </a:xfrm>
          <a:prstGeom prst="roundRect">
            <a:avLst>
              <a:gd name="adj" fmla="val 7025"/>
            </a:avLst>
          </a:prstGeom>
          <a:solidFill>
            <a:srgbClr val="F3F3FF">
              <a:alpha val="95000"/>
            </a:srgbClr>
          </a:solidFill>
          <a:ln w="30480">
            <a:solidFill>
              <a:srgbClr val="C7C7D9"/>
            </a:solidFill>
            <a:prstDash val="solid"/>
          </a:ln>
        </p:spPr>
      </p:sp>
      <p:sp>
        <p:nvSpPr>
          <p:cNvPr id="18" name="Shape 16"/>
          <p:cNvSpPr/>
          <p:nvPr/>
        </p:nvSpPr>
        <p:spPr>
          <a:xfrm>
            <a:off x="759023" y="5525929"/>
            <a:ext cx="121920" cy="2082641"/>
          </a:xfrm>
          <a:prstGeom prst="roundRect">
            <a:avLst>
              <a:gd name="adj" fmla="val 7500"/>
            </a:avLst>
          </a:prstGeom>
          <a:solidFill>
            <a:srgbClr val="2D4DF2"/>
          </a:solidFill>
          <a:ln/>
        </p:spPr>
      </p:sp>
      <p:sp>
        <p:nvSpPr>
          <p:cNvPr id="19" name="Text 17"/>
          <p:cNvSpPr/>
          <p:nvPr/>
        </p:nvSpPr>
        <p:spPr>
          <a:xfrm>
            <a:off x="1136928" y="5781913"/>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Scalability</a:t>
            </a:r>
            <a:endParaRPr lang="en-US" sz="2200" dirty="0"/>
          </a:p>
        </p:txBody>
      </p:sp>
      <p:sp>
        <p:nvSpPr>
          <p:cNvPr id="20" name="Text 18"/>
          <p:cNvSpPr/>
          <p:nvPr/>
        </p:nvSpPr>
        <p:spPr>
          <a:xfrm>
            <a:off x="1136928" y="6269593"/>
            <a:ext cx="3596640" cy="72199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Exabyte-scale distributed storage network.</a:t>
            </a:r>
            <a:endParaRPr lang="en-US" sz="1750" dirty="0"/>
          </a:p>
        </p:txBody>
      </p:sp>
      <p:sp>
        <p:nvSpPr>
          <p:cNvPr id="21" name="Shape 19"/>
          <p:cNvSpPr/>
          <p:nvPr/>
        </p:nvSpPr>
        <p:spPr>
          <a:xfrm>
            <a:off x="5215057" y="5525929"/>
            <a:ext cx="4200168" cy="2082641"/>
          </a:xfrm>
          <a:prstGeom prst="roundRect">
            <a:avLst>
              <a:gd name="adj" fmla="val 7025"/>
            </a:avLst>
          </a:prstGeom>
          <a:solidFill>
            <a:srgbClr val="F3F3FF">
              <a:alpha val="95000"/>
            </a:srgbClr>
          </a:solidFill>
          <a:ln w="30480">
            <a:solidFill>
              <a:srgbClr val="C7C7D9"/>
            </a:solidFill>
            <a:prstDash val="solid"/>
          </a:ln>
        </p:spPr>
      </p:sp>
      <p:sp>
        <p:nvSpPr>
          <p:cNvPr id="22" name="Shape 20"/>
          <p:cNvSpPr/>
          <p:nvPr/>
        </p:nvSpPr>
        <p:spPr>
          <a:xfrm>
            <a:off x="5184577" y="5525929"/>
            <a:ext cx="121920" cy="2082641"/>
          </a:xfrm>
          <a:prstGeom prst="roundRect">
            <a:avLst>
              <a:gd name="adj" fmla="val 7500"/>
            </a:avLst>
          </a:prstGeom>
          <a:solidFill>
            <a:srgbClr val="2D4DF2"/>
          </a:solidFill>
          <a:ln/>
        </p:spPr>
      </p:sp>
      <p:sp>
        <p:nvSpPr>
          <p:cNvPr id="23" name="Text 21"/>
          <p:cNvSpPr/>
          <p:nvPr/>
        </p:nvSpPr>
        <p:spPr>
          <a:xfrm>
            <a:off x="5562481" y="5781913"/>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Global Participation</a:t>
            </a:r>
            <a:endParaRPr lang="en-US" sz="2200" dirty="0"/>
          </a:p>
        </p:txBody>
      </p:sp>
      <p:sp>
        <p:nvSpPr>
          <p:cNvPr id="24" name="Text 22"/>
          <p:cNvSpPr/>
          <p:nvPr/>
        </p:nvSpPr>
        <p:spPr>
          <a:xfrm>
            <a:off x="5562481" y="6269593"/>
            <a:ext cx="3596759" cy="1082993"/>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Dynamic market balances supply &amp; demand. Open to individuals &amp; enterprises.</a:t>
            </a:r>
            <a:endParaRPr lang="en-US" sz="1750" dirty="0"/>
          </a:p>
        </p:txBody>
      </p:sp>
      <p:sp>
        <p:nvSpPr>
          <p:cNvPr id="25" name="Shape 23"/>
          <p:cNvSpPr/>
          <p:nvPr/>
        </p:nvSpPr>
        <p:spPr>
          <a:xfrm>
            <a:off x="9640729" y="5525929"/>
            <a:ext cx="4200168" cy="2082641"/>
          </a:xfrm>
          <a:prstGeom prst="roundRect">
            <a:avLst>
              <a:gd name="adj" fmla="val 7025"/>
            </a:avLst>
          </a:prstGeom>
          <a:solidFill>
            <a:srgbClr val="F3F3FF">
              <a:alpha val="95000"/>
            </a:srgbClr>
          </a:solidFill>
          <a:ln w="30480">
            <a:solidFill>
              <a:srgbClr val="C7C7D9"/>
            </a:solidFill>
            <a:prstDash val="solid"/>
          </a:ln>
        </p:spPr>
      </p:sp>
      <p:sp>
        <p:nvSpPr>
          <p:cNvPr id="26" name="Shape 24"/>
          <p:cNvSpPr/>
          <p:nvPr/>
        </p:nvSpPr>
        <p:spPr>
          <a:xfrm>
            <a:off x="9610249" y="5525929"/>
            <a:ext cx="121920" cy="2082641"/>
          </a:xfrm>
          <a:prstGeom prst="roundRect">
            <a:avLst>
              <a:gd name="adj" fmla="val 7500"/>
            </a:avLst>
          </a:prstGeom>
          <a:solidFill>
            <a:srgbClr val="2D4DF2"/>
          </a:solidFill>
          <a:ln/>
        </p:spPr>
      </p:sp>
      <p:sp>
        <p:nvSpPr>
          <p:cNvPr id="27" name="Text 25"/>
          <p:cNvSpPr/>
          <p:nvPr/>
        </p:nvSpPr>
        <p:spPr>
          <a:xfrm>
            <a:off x="9988153" y="5781913"/>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Economic Security</a:t>
            </a:r>
            <a:endParaRPr lang="en-US" sz="2200" dirty="0"/>
          </a:p>
        </p:txBody>
      </p:sp>
      <p:sp>
        <p:nvSpPr>
          <p:cNvPr id="28" name="Text 26"/>
          <p:cNvSpPr/>
          <p:nvPr/>
        </p:nvSpPr>
        <p:spPr>
          <a:xfrm>
            <a:off x="9988153" y="6269593"/>
            <a:ext cx="3596759" cy="1082993"/>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Rewards honest storage, penalizes faults , Flexible contracts with transparency</a:t>
            </a:r>
            <a:endParaRPr lang="en-US" sz="1750" dirty="0"/>
          </a:p>
        </p:txBody>
      </p:sp>
      <p:pic>
        <p:nvPicPr>
          <p:cNvPr id="29" name="Picture 28">
            <a:extLst>
              <a:ext uri="{FF2B5EF4-FFF2-40B4-BE49-F238E27FC236}">
                <a16:creationId xmlns:a16="http://schemas.microsoft.com/office/drawing/2014/main" id="{DD90A8D0-3413-BE2E-5AF0-F41C93FDA570}"/>
              </a:ext>
            </a:extLst>
          </p:cNvPr>
          <p:cNvPicPr>
            <a:picLocks noChangeAspect="1"/>
          </p:cNvPicPr>
          <p:nvPr/>
        </p:nvPicPr>
        <p:blipFill>
          <a:blip r:embed="rId3"/>
          <a:stretch>
            <a:fillRect/>
          </a:stretch>
        </p:blipFill>
        <p:spPr>
          <a:xfrm>
            <a:off x="12712391" y="7718938"/>
            <a:ext cx="1918010" cy="4191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812" y="613529"/>
            <a:ext cx="2788801"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Pillars of Filecoin</a:t>
            </a:r>
            <a:endParaRPr lang="en-US" sz="2150" dirty="0"/>
          </a:p>
        </p:txBody>
      </p:sp>
      <p:sp>
        <p:nvSpPr>
          <p:cNvPr id="3" name="Text 1"/>
          <p:cNvSpPr/>
          <p:nvPr/>
        </p:nvSpPr>
        <p:spPr>
          <a:xfrm>
            <a:off x="780812" y="1185029"/>
            <a:ext cx="5577721" cy="697230"/>
          </a:xfrm>
          <a:prstGeom prst="rect">
            <a:avLst/>
          </a:prstGeom>
          <a:noFill/>
          <a:ln/>
        </p:spPr>
        <p:txBody>
          <a:bodyPr wrap="none" lIns="0" tIns="0" rIns="0" bIns="0" rtlCol="0" anchor="t"/>
          <a:lstStyle/>
          <a:p>
            <a:pPr marL="0" indent="0" algn="l">
              <a:lnSpc>
                <a:spcPts val="5450"/>
              </a:lnSpc>
              <a:buNone/>
            </a:pPr>
            <a:r>
              <a:rPr lang="en-US" sz="4350" b="1" dirty="0">
                <a:solidFill>
                  <a:srgbClr val="00002E"/>
                </a:solidFill>
                <a:latin typeface="Inter Bold" pitchFamily="34" charset="0"/>
                <a:ea typeface="Inter Bold" pitchFamily="34" charset="-122"/>
                <a:cs typeface="Inter Bold" pitchFamily="34" charset="-120"/>
              </a:rPr>
              <a:t>Core Principles</a:t>
            </a:r>
            <a:endParaRPr lang="en-US" sz="4350" dirty="0"/>
          </a:p>
        </p:txBody>
      </p:sp>
      <p:pic>
        <p:nvPicPr>
          <p:cNvPr id="4" name="Image 0" descr="preencoded.png"/>
          <p:cNvPicPr>
            <a:picLocks noChangeAspect="1"/>
          </p:cNvPicPr>
          <p:nvPr/>
        </p:nvPicPr>
        <p:blipFill>
          <a:blip r:embed="rId3"/>
          <a:stretch>
            <a:fillRect/>
          </a:stretch>
        </p:blipFill>
        <p:spPr>
          <a:xfrm>
            <a:off x="780812" y="2216825"/>
            <a:ext cx="669250" cy="669250"/>
          </a:xfrm>
          <a:prstGeom prst="rect">
            <a:avLst/>
          </a:prstGeom>
        </p:spPr>
      </p:pic>
      <p:sp>
        <p:nvSpPr>
          <p:cNvPr id="5" name="Text 2"/>
          <p:cNvSpPr/>
          <p:nvPr/>
        </p:nvSpPr>
        <p:spPr>
          <a:xfrm>
            <a:off x="1728907" y="2405063"/>
            <a:ext cx="2788801"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Openness</a:t>
            </a:r>
            <a:endParaRPr lang="en-US" sz="2150" dirty="0"/>
          </a:p>
        </p:txBody>
      </p:sp>
      <p:sp>
        <p:nvSpPr>
          <p:cNvPr id="6" name="Text 3"/>
          <p:cNvSpPr/>
          <p:nvPr/>
        </p:nvSpPr>
        <p:spPr>
          <a:xfrm>
            <a:off x="1728907" y="2887385"/>
            <a:ext cx="5446871" cy="356949"/>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Permissionless network, accessible to all.</a:t>
            </a:r>
            <a:endParaRPr lang="en-US" sz="1750" dirty="0"/>
          </a:p>
        </p:txBody>
      </p:sp>
      <p:pic>
        <p:nvPicPr>
          <p:cNvPr id="7" name="Image 1" descr="preencoded.png"/>
          <p:cNvPicPr>
            <a:picLocks noChangeAspect="1"/>
          </p:cNvPicPr>
          <p:nvPr/>
        </p:nvPicPr>
        <p:blipFill>
          <a:blip r:embed="rId4"/>
          <a:stretch>
            <a:fillRect/>
          </a:stretch>
        </p:blipFill>
        <p:spPr>
          <a:xfrm>
            <a:off x="7454622" y="2216825"/>
            <a:ext cx="669250" cy="669250"/>
          </a:xfrm>
          <a:prstGeom prst="rect">
            <a:avLst/>
          </a:prstGeom>
        </p:spPr>
      </p:pic>
      <p:sp>
        <p:nvSpPr>
          <p:cNvPr id="8" name="Text 4"/>
          <p:cNvSpPr/>
          <p:nvPr/>
        </p:nvSpPr>
        <p:spPr>
          <a:xfrm>
            <a:off x="8402717" y="2405063"/>
            <a:ext cx="2967038"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Incentive Engineering</a:t>
            </a:r>
            <a:endParaRPr lang="en-US" sz="2150" dirty="0"/>
          </a:p>
        </p:txBody>
      </p:sp>
      <p:sp>
        <p:nvSpPr>
          <p:cNvPr id="9" name="Text 5"/>
          <p:cNvSpPr/>
          <p:nvPr/>
        </p:nvSpPr>
        <p:spPr>
          <a:xfrm>
            <a:off x="8402717" y="2887385"/>
            <a:ext cx="5446871"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FIL token rewards for storage, penalties for non-compliance.</a:t>
            </a:r>
            <a:endParaRPr lang="en-US" sz="1750" dirty="0"/>
          </a:p>
        </p:txBody>
      </p:sp>
      <p:pic>
        <p:nvPicPr>
          <p:cNvPr id="10" name="Image 2" descr="preencoded.png"/>
          <p:cNvPicPr>
            <a:picLocks noChangeAspect="1"/>
          </p:cNvPicPr>
          <p:nvPr/>
        </p:nvPicPr>
        <p:blipFill>
          <a:blip r:embed="rId5"/>
          <a:stretch>
            <a:fillRect/>
          </a:stretch>
        </p:blipFill>
        <p:spPr>
          <a:xfrm>
            <a:off x="780812" y="4047411"/>
            <a:ext cx="669250" cy="669250"/>
          </a:xfrm>
          <a:prstGeom prst="rect">
            <a:avLst/>
          </a:prstGeom>
        </p:spPr>
      </p:pic>
      <p:sp>
        <p:nvSpPr>
          <p:cNvPr id="11" name="Text 6"/>
          <p:cNvSpPr/>
          <p:nvPr/>
        </p:nvSpPr>
        <p:spPr>
          <a:xfrm>
            <a:off x="1728907" y="4235648"/>
            <a:ext cx="2931438"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Cryptographic Proofs</a:t>
            </a:r>
            <a:endParaRPr lang="en-US" sz="2150" dirty="0"/>
          </a:p>
        </p:txBody>
      </p:sp>
      <p:sp>
        <p:nvSpPr>
          <p:cNvPr id="12" name="Text 7"/>
          <p:cNvSpPr/>
          <p:nvPr/>
        </p:nvSpPr>
        <p:spPr>
          <a:xfrm>
            <a:off x="1728907" y="4717971"/>
            <a:ext cx="5446871" cy="713899"/>
          </a:xfrm>
          <a:prstGeom prst="rect">
            <a:avLst/>
          </a:prstGeom>
          <a:noFill/>
          <a:ln/>
        </p:spPr>
        <p:txBody>
          <a:bodyPr wrap="square" lIns="0" tIns="0" rIns="0" bIns="0" rtlCol="0" anchor="t"/>
          <a:lstStyle/>
          <a:p>
            <a:pPr marL="0" indent="0" algn="l">
              <a:lnSpc>
                <a:spcPts val="2800"/>
              </a:lnSpc>
              <a:buNone/>
            </a:pPr>
            <a:r>
              <a:rPr lang="en-US" sz="1750" b="1" dirty="0">
                <a:solidFill>
                  <a:srgbClr val="00002E"/>
                </a:solidFill>
                <a:latin typeface="Inter" pitchFamily="34" charset="0"/>
                <a:ea typeface="Inter" pitchFamily="34" charset="-122"/>
                <a:cs typeface="Inter" pitchFamily="34" charset="-120"/>
              </a:rPr>
              <a:t>PoRep</a:t>
            </a:r>
            <a:r>
              <a:rPr lang="en-US" sz="1750" dirty="0">
                <a:solidFill>
                  <a:srgbClr val="00002E"/>
                </a:solidFill>
                <a:latin typeface="Inter" pitchFamily="34" charset="0"/>
                <a:ea typeface="Inter" pitchFamily="34" charset="-122"/>
                <a:cs typeface="Inter" pitchFamily="34" charset="-120"/>
              </a:rPr>
              <a:t> (Proof-of-Replication) and </a:t>
            </a:r>
            <a:r>
              <a:rPr lang="en-US" sz="1750" b="1" dirty="0">
                <a:solidFill>
                  <a:srgbClr val="00002E"/>
                </a:solidFill>
                <a:latin typeface="Inter" pitchFamily="34" charset="0"/>
                <a:ea typeface="Inter" pitchFamily="34" charset="-122"/>
                <a:cs typeface="Inter" pitchFamily="34" charset="-120"/>
              </a:rPr>
              <a:t>PoSt</a:t>
            </a:r>
            <a:r>
              <a:rPr lang="en-US" sz="1750" dirty="0">
                <a:solidFill>
                  <a:srgbClr val="00002E"/>
                </a:solidFill>
                <a:latin typeface="Inter" pitchFamily="34" charset="0"/>
                <a:ea typeface="Inter" pitchFamily="34" charset="-122"/>
                <a:cs typeface="Inter" pitchFamily="34" charset="-120"/>
              </a:rPr>
              <a:t> (Proof-of-Spacetime) ensure data integrity and availability.</a:t>
            </a:r>
            <a:endParaRPr lang="en-US" sz="1750" dirty="0"/>
          </a:p>
        </p:txBody>
      </p:sp>
      <p:pic>
        <p:nvPicPr>
          <p:cNvPr id="13" name="Image 3" descr="preencoded.png"/>
          <p:cNvPicPr>
            <a:picLocks noChangeAspect="1"/>
          </p:cNvPicPr>
          <p:nvPr/>
        </p:nvPicPr>
        <p:blipFill>
          <a:blip r:embed="rId6"/>
          <a:stretch>
            <a:fillRect/>
          </a:stretch>
        </p:blipFill>
        <p:spPr>
          <a:xfrm>
            <a:off x="7454622" y="4047411"/>
            <a:ext cx="669250" cy="669250"/>
          </a:xfrm>
          <a:prstGeom prst="rect">
            <a:avLst/>
          </a:prstGeom>
        </p:spPr>
      </p:pic>
      <p:sp>
        <p:nvSpPr>
          <p:cNvPr id="14" name="Text 8"/>
          <p:cNvSpPr/>
          <p:nvPr/>
        </p:nvSpPr>
        <p:spPr>
          <a:xfrm>
            <a:off x="8402717" y="4235648"/>
            <a:ext cx="2898338"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Scalability &amp; Security</a:t>
            </a:r>
            <a:endParaRPr lang="en-US" sz="2150" dirty="0"/>
          </a:p>
        </p:txBody>
      </p:sp>
      <p:sp>
        <p:nvSpPr>
          <p:cNvPr id="15" name="Text 9"/>
          <p:cNvSpPr/>
          <p:nvPr/>
        </p:nvSpPr>
        <p:spPr>
          <a:xfrm>
            <a:off x="8402717" y="4717971"/>
            <a:ext cx="5446871"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Designed for petabytes of data with inherent blockchain security.</a:t>
            </a:r>
            <a:endParaRPr lang="en-US" sz="1750" dirty="0"/>
          </a:p>
        </p:txBody>
      </p:sp>
      <p:pic>
        <p:nvPicPr>
          <p:cNvPr id="16" name="Image 4" descr="preencoded.png"/>
          <p:cNvPicPr>
            <a:picLocks noChangeAspect="1"/>
          </p:cNvPicPr>
          <p:nvPr/>
        </p:nvPicPr>
        <p:blipFill>
          <a:blip r:embed="rId7"/>
          <a:stretch>
            <a:fillRect/>
          </a:stretch>
        </p:blipFill>
        <p:spPr>
          <a:xfrm>
            <a:off x="780812" y="5877997"/>
            <a:ext cx="669250" cy="669250"/>
          </a:xfrm>
          <a:prstGeom prst="rect">
            <a:avLst/>
          </a:prstGeom>
        </p:spPr>
      </p:pic>
      <p:sp>
        <p:nvSpPr>
          <p:cNvPr id="17" name="Text 10"/>
          <p:cNvSpPr/>
          <p:nvPr/>
        </p:nvSpPr>
        <p:spPr>
          <a:xfrm>
            <a:off x="1728907" y="6066234"/>
            <a:ext cx="3364349"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Privacy &amp; Confidentiality</a:t>
            </a:r>
            <a:endParaRPr lang="en-US" sz="2150" dirty="0"/>
          </a:p>
        </p:txBody>
      </p:sp>
      <p:sp>
        <p:nvSpPr>
          <p:cNvPr id="18" name="Text 11"/>
          <p:cNvSpPr/>
          <p:nvPr/>
        </p:nvSpPr>
        <p:spPr>
          <a:xfrm>
            <a:off x="1728907" y="6548557"/>
            <a:ext cx="5446871" cy="1070848"/>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End-to-end encryption ensures miners cannot access plaintext data. Zero-knowledge proofs (zk-SNARKs) protect sensitive information.</a:t>
            </a:r>
            <a:endParaRPr lang="en-US" sz="1750" dirty="0"/>
          </a:p>
        </p:txBody>
      </p:sp>
      <p:pic>
        <p:nvPicPr>
          <p:cNvPr id="19" name="Image 5" descr="preencoded.png"/>
          <p:cNvPicPr>
            <a:picLocks noChangeAspect="1"/>
          </p:cNvPicPr>
          <p:nvPr/>
        </p:nvPicPr>
        <p:blipFill>
          <a:blip r:embed="rId8"/>
          <a:stretch>
            <a:fillRect/>
          </a:stretch>
        </p:blipFill>
        <p:spPr>
          <a:xfrm>
            <a:off x="7454622" y="5877997"/>
            <a:ext cx="669250" cy="669250"/>
          </a:xfrm>
          <a:prstGeom prst="rect">
            <a:avLst/>
          </a:prstGeom>
        </p:spPr>
      </p:pic>
      <p:sp>
        <p:nvSpPr>
          <p:cNvPr id="20" name="Text 12"/>
          <p:cNvSpPr/>
          <p:nvPr/>
        </p:nvSpPr>
        <p:spPr>
          <a:xfrm>
            <a:off x="8402717" y="6066234"/>
            <a:ext cx="3868579" cy="348496"/>
          </a:xfrm>
          <a:prstGeom prst="rect">
            <a:avLst/>
          </a:prstGeom>
          <a:noFill/>
          <a:ln/>
        </p:spPr>
        <p:txBody>
          <a:bodyPr wrap="none" lIns="0" tIns="0" rIns="0" bIns="0" rtlCol="0" anchor="t"/>
          <a:lstStyle/>
          <a:p>
            <a:pPr marL="0" indent="0" algn="l">
              <a:lnSpc>
                <a:spcPts val="2700"/>
              </a:lnSpc>
              <a:buNone/>
            </a:pPr>
            <a:r>
              <a:rPr lang="en-US" sz="2150" b="1" dirty="0">
                <a:solidFill>
                  <a:srgbClr val="00002E"/>
                </a:solidFill>
                <a:latin typeface="Inter Bold" pitchFamily="34" charset="0"/>
                <a:ea typeface="Inter Bold" pitchFamily="34" charset="-122"/>
                <a:cs typeface="Inter Bold" pitchFamily="34" charset="-120"/>
              </a:rPr>
              <a:t>Market &amp; Coordination Layer</a:t>
            </a:r>
            <a:endParaRPr lang="en-US" sz="2150" dirty="0"/>
          </a:p>
        </p:txBody>
      </p:sp>
      <p:sp>
        <p:nvSpPr>
          <p:cNvPr id="21" name="Text 13"/>
          <p:cNvSpPr/>
          <p:nvPr/>
        </p:nvSpPr>
        <p:spPr>
          <a:xfrm>
            <a:off x="8402717" y="6548557"/>
            <a:ext cx="5446871"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Inter" pitchFamily="34" charset="0"/>
                <a:ea typeface="Inter" pitchFamily="34" charset="-122"/>
                <a:cs typeface="Inter" pitchFamily="34" charset="-120"/>
              </a:rPr>
              <a:t>Transparent storage and retrieval markets enable fair price discovery.</a:t>
            </a:r>
            <a:endParaRPr lang="en-US" sz="1750" dirty="0"/>
          </a:p>
        </p:txBody>
      </p:sp>
      <p:pic>
        <p:nvPicPr>
          <p:cNvPr id="22" name="Picture 21">
            <a:extLst>
              <a:ext uri="{FF2B5EF4-FFF2-40B4-BE49-F238E27FC236}">
                <a16:creationId xmlns:a16="http://schemas.microsoft.com/office/drawing/2014/main" id="{6104905C-801E-1734-E6D3-40751D8BAF4B}"/>
              </a:ext>
            </a:extLst>
          </p:cNvPr>
          <p:cNvPicPr>
            <a:picLocks noChangeAspect="1"/>
          </p:cNvPicPr>
          <p:nvPr/>
        </p:nvPicPr>
        <p:blipFill>
          <a:blip r:embed="rId9"/>
          <a:stretch>
            <a:fillRect/>
          </a:stretch>
        </p:blipFill>
        <p:spPr>
          <a:xfrm>
            <a:off x="12712391" y="7718938"/>
            <a:ext cx="1918010" cy="4191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25354"/>
            <a:ext cx="6666428" cy="708779"/>
          </a:xfrm>
          <a:prstGeom prst="rect">
            <a:avLst/>
          </a:prstGeom>
          <a:noFill/>
          <a:ln/>
        </p:spPr>
        <p:txBody>
          <a:bodyPr wrap="none" lIns="0" tIns="0" rIns="0" bIns="0" rtlCol="0" anchor="t"/>
          <a:lstStyle/>
          <a:p>
            <a:pPr marL="0" indent="0" algn="l">
              <a:lnSpc>
                <a:spcPts val="5550"/>
              </a:lnSpc>
              <a:buNone/>
            </a:pPr>
            <a:r>
              <a:rPr lang="en-US" sz="4450" b="1" dirty="0">
                <a:solidFill>
                  <a:srgbClr val="00002E"/>
                </a:solidFill>
                <a:latin typeface="Inter Bold" pitchFamily="34" charset="0"/>
                <a:ea typeface="Inter Bold" pitchFamily="34" charset="-122"/>
                <a:cs typeface="Inter Bold" pitchFamily="34" charset="-120"/>
              </a:rPr>
              <a:t>Architecture of Filecoin:</a:t>
            </a:r>
            <a:endParaRPr lang="en-US" sz="4450" dirty="0"/>
          </a:p>
        </p:txBody>
      </p:sp>
      <p:sp>
        <p:nvSpPr>
          <p:cNvPr id="3" name="Text 1"/>
          <p:cNvSpPr/>
          <p:nvPr/>
        </p:nvSpPr>
        <p:spPr>
          <a:xfrm>
            <a:off x="793790" y="208776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Filecoin's robust architecture is built upon a layered system, ensuring decentralized, verifiable, and efficient data storage.</a:t>
            </a:r>
            <a:endParaRPr lang="en-US" sz="1750" dirty="0"/>
          </a:p>
        </p:txBody>
      </p:sp>
      <p:pic>
        <p:nvPicPr>
          <p:cNvPr id="4" name="Image 0" descr="preencoded.png"/>
          <p:cNvPicPr>
            <a:picLocks noChangeAspect="1"/>
          </p:cNvPicPr>
          <p:nvPr/>
        </p:nvPicPr>
        <p:blipFill>
          <a:blip r:embed="rId3"/>
          <a:stretch>
            <a:fillRect/>
          </a:stretch>
        </p:blipFill>
        <p:spPr>
          <a:xfrm>
            <a:off x="793790" y="2705814"/>
            <a:ext cx="566976" cy="566976"/>
          </a:xfrm>
          <a:prstGeom prst="rect">
            <a:avLst/>
          </a:prstGeom>
        </p:spPr>
      </p:pic>
      <p:sp>
        <p:nvSpPr>
          <p:cNvPr id="5" name="Text 2"/>
          <p:cNvSpPr/>
          <p:nvPr/>
        </p:nvSpPr>
        <p:spPr>
          <a:xfrm>
            <a:off x="793790" y="35562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Data Storage Layer</a:t>
            </a:r>
            <a:endParaRPr lang="en-US" sz="2200" dirty="0"/>
          </a:p>
        </p:txBody>
      </p:sp>
      <p:sp>
        <p:nvSpPr>
          <p:cNvPr id="6" name="Text 3"/>
          <p:cNvSpPr/>
          <p:nvPr/>
        </p:nvSpPr>
        <p:spPr>
          <a:xfrm>
            <a:off x="793790" y="4046696"/>
            <a:ext cx="4158615" cy="2540318"/>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This foundational layer comprises </a:t>
            </a:r>
            <a:r>
              <a:rPr lang="en-US" sz="1750" b="1" dirty="0">
                <a:solidFill>
                  <a:srgbClr val="00002E"/>
                </a:solidFill>
                <a:latin typeface="Inter" pitchFamily="34" charset="0"/>
                <a:ea typeface="Inter" pitchFamily="34" charset="-122"/>
                <a:cs typeface="Inter" pitchFamily="34" charset="-120"/>
              </a:rPr>
              <a:t>Storage Miners</a:t>
            </a:r>
            <a:r>
              <a:rPr lang="en-US" sz="1750" dirty="0">
                <a:solidFill>
                  <a:srgbClr val="00002E"/>
                </a:solidFill>
                <a:latin typeface="Inter" pitchFamily="34" charset="0"/>
                <a:ea typeface="Inter" pitchFamily="34" charset="-122"/>
                <a:cs typeface="Inter" pitchFamily="34" charset="-120"/>
              </a:rPr>
              <a:t> who provide raw storage capacity. They seal client data into sectors and maintain its availability over time, constantly proving storage to the network through cryptographic proofs.</a:t>
            </a:r>
            <a:endParaRPr lang="en-US" sz="1750" dirty="0"/>
          </a:p>
        </p:txBody>
      </p:sp>
      <p:pic>
        <p:nvPicPr>
          <p:cNvPr id="7" name="Image 1" descr="preencoded.png"/>
          <p:cNvPicPr>
            <a:picLocks noChangeAspect="1"/>
          </p:cNvPicPr>
          <p:nvPr/>
        </p:nvPicPr>
        <p:blipFill>
          <a:blip r:embed="rId4"/>
          <a:stretch>
            <a:fillRect/>
          </a:stretch>
        </p:blipFill>
        <p:spPr>
          <a:xfrm>
            <a:off x="5235893" y="2705814"/>
            <a:ext cx="566976" cy="566976"/>
          </a:xfrm>
          <a:prstGeom prst="rect">
            <a:avLst/>
          </a:prstGeom>
        </p:spPr>
      </p:pic>
      <p:sp>
        <p:nvSpPr>
          <p:cNvPr id="8" name="Text 4"/>
          <p:cNvSpPr/>
          <p:nvPr/>
        </p:nvSpPr>
        <p:spPr>
          <a:xfrm>
            <a:off x="5235893" y="3556278"/>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Blockchain &amp; Consensus Layer</a:t>
            </a:r>
            <a:endParaRPr lang="en-US" sz="2200" dirty="0"/>
          </a:p>
        </p:txBody>
      </p:sp>
      <p:sp>
        <p:nvSpPr>
          <p:cNvPr id="9" name="Text 5"/>
          <p:cNvSpPr/>
          <p:nvPr/>
        </p:nvSpPr>
        <p:spPr>
          <a:xfrm>
            <a:off x="5235893" y="4401026"/>
            <a:ext cx="4158615" cy="2540318"/>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The heart of Filecoin, this layer is built on a custom blockchain that records all deals, validates proofs (Proof-of-Replication and Proof-of-Spacetime), and manages the network's state. It ensures transparency, immutability, and security across the system.</a:t>
            </a:r>
            <a:endParaRPr lang="en-US" sz="1750" dirty="0"/>
          </a:p>
        </p:txBody>
      </p:sp>
      <p:pic>
        <p:nvPicPr>
          <p:cNvPr id="10" name="Image 2" descr="preencoded.png"/>
          <p:cNvPicPr>
            <a:picLocks noChangeAspect="1"/>
          </p:cNvPicPr>
          <p:nvPr/>
        </p:nvPicPr>
        <p:blipFill>
          <a:blip r:embed="rId5"/>
          <a:stretch>
            <a:fillRect/>
          </a:stretch>
        </p:blipFill>
        <p:spPr>
          <a:xfrm>
            <a:off x="9677995" y="2705814"/>
            <a:ext cx="566976" cy="566976"/>
          </a:xfrm>
          <a:prstGeom prst="rect">
            <a:avLst/>
          </a:prstGeom>
        </p:spPr>
      </p:pic>
      <p:sp>
        <p:nvSpPr>
          <p:cNvPr id="11" name="Text 6"/>
          <p:cNvSpPr/>
          <p:nvPr/>
        </p:nvSpPr>
        <p:spPr>
          <a:xfrm>
            <a:off x="9677995" y="3556278"/>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00002E"/>
                </a:solidFill>
                <a:latin typeface="Inter Bold" pitchFamily="34" charset="0"/>
                <a:ea typeface="Inter Bold" pitchFamily="34" charset="-122"/>
                <a:cs typeface="Inter Bold" pitchFamily="34" charset="-120"/>
              </a:rPr>
              <a:t>Storage &amp; Retrieval Market Layer</a:t>
            </a:r>
            <a:endParaRPr lang="en-US" sz="2200" dirty="0"/>
          </a:p>
        </p:txBody>
      </p:sp>
      <p:sp>
        <p:nvSpPr>
          <p:cNvPr id="12" name="Text 7"/>
          <p:cNvSpPr/>
          <p:nvPr/>
        </p:nvSpPr>
        <p:spPr>
          <a:xfrm>
            <a:off x="9677995" y="4401026"/>
            <a:ext cx="4158615" cy="2903220"/>
          </a:xfrm>
          <a:prstGeom prst="rect">
            <a:avLst/>
          </a:prstGeom>
          <a:noFill/>
          <a:ln/>
        </p:spPr>
        <p:txBody>
          <a:bodyPr wrap="square" lIns="0" tIns="0" rIns="0" bIns="0" rtlCol="0" anchor="t"/>
          <a:lstStyle/>
          <a:p>
            <a:pPr marL="0" indent="0" algn="l">
              <a:lnSpc>
                <a:spcPts val="2850"/>
              </a:lnSpc>
              <a:buNone/>
            </a:pPr>
            <a:r>
              <a:rPr lang="en-US" sz="1750" dirty="0">
                <a:solidFill>
                  <a:srgbClr val="00002E"/>
                </a:solidFill>
                <a:latin typeface="Inter" pitchFamily="34" charset="0"/>
                <a:ea typeface="Inter" pitchFamily="34" charset="-122"/>
                <a:cs typeface="Inter" pitchFamily="34" charset="-120"/>
              </a:rPr>
              <a:t>This layer facilitates the interaction between </a:t>
            </a:r>
            <a:r>
              <a:rPr lang="en-US" sz="1750" b="1" dirty="0">
                <a:solidFill>
                  <a:srgbClr val="00002E"/>
                </a:solidFill>
                <a:latin typeface="Inter" pitchFamily="34" charset="0"/>
                <a:ea typeface="Inter" pitchFamily="34" charset="-122"/>
                <a:cs typeface="Inter" pitchFamily="34" charset="-120"/>
              </a:rPr>
              <a:t>Clients</a:t>
            </a:r>
            <a:r>
              <a:rPr lang="en-US" sz="1750" dirty="0">
                <a:solidFill>
                  <a:srgbClr val="00002E"/>
                </a:solidFill>
                <a:latin typeface="Inter" pitchFamily="34" charset="0"/>
                <a:ea typeface="Inter" pitchFamily="34" charset="-122"/>
                <a:cs typeface="Inter" pitchFamily="34" charset="-120"/>
              </a:rPr>
              <a:t> and miners. It's a dynamic marketplace where clients can find storage providers, negotiate deals, and retrieve data. </a:t>
            </a:r>
            <a:r>
              <a:rPr lang="en-US" sz="1750" b="1" dirty="0">
                <a:solidFill>
                  <a:srgbClr val="00002E"/>
                </a:solidFill>
                <a:latin typeface="Inter" pitchFamily="34" charset="0"/>
                <a:ea typeface="Inter" pitchFamily="34" charset="-122"/>
                <a:cs typeface="Inter" pitchFamily="34" charset="-120"/>
              </a:rPr>
              <a:t>Retrieval Miners</a:t>
            </a:r>
            <a:r>
              <a:rPr lang="en-US" sz="1750" dirty="0">
                <a:solidFill>
                  <a:srgbClr val="00002E"/>
                </a:solidFill>
                <a:latin typeface="Inter" pitchFamily="34" charset="0"/>
                <a:ea typeface="Inter" pitchFamily="34" charset="-122"/>
                <a:cs typeface="Inter" pitchFamily="34" charset="-120"/>
              </a:rPr>
              <a:t> specialize in delivering data quickly, fostering a competitive and efficient environment.</a:t>
            </a:r>
            <a:endParaRPr lang="en-US" sz="1750" dirty="0"/>
          </a:p>
        </p:txBody>
      </p:sp>
      <p:pic>
        <p:nvPicPr>
          <p:cNvPr id="13" name="Picture 12">
            <a:extLst>
              <a:ext uri="{FF2B5EF4-FFF2-40B4-BE49-F238E27FC236}">
                <a16:creationId xmlns:a16="http://schemas.microsoft.com/office/drawing/2014/main" id="{441A8C07-B423-9B6F-82A6-77AE2338BC18}"/>
              </a:ext>
            </a:extLst>
          </p:cNvPr>
          <p:cNvPicPr>
            <a:picLocks noChangeAspect="1"/>
          </p:cNvPicPr>
          <p:nvPr/>
        </p:nvPicPr>
        <p:blipFill>
          <a:blip r:embed="rId6"/>
          <a:stretch>
            <a:fillRect/>
          </a:stretch>
        </p:blipFill>
        <p:spPr>
          <a:xfrm>
            <a:off x="12712391" y="7718938"/>
            <a:ext cx="1918010" cy="4191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8762" y="446842"/>
            <a:ext cx="2031325" cy="253841"/>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Network Structure</a:t>
            </a:r>
            <a:endParaRPr lang="en-US" sz="1550" dirty="0"/>
          </a:p>
        </p:txBody>
      </p:sp>
      <p:sp>
        <p:nvSpPr>
          <p:cNvPr id="3" name="Text 1"/>
          <p:cNvSpPr/>
          <p:nvPr/>
        </p:nvSpPr>
        <p:spPr>
          <a:xfrm>
            <a:off x="568762" y="863084"/>
            <a:ext cx="4132659" cy="507802"/>
          </a:xfrm>
          <a:prstGeom prst="rect">
            <a:avLst/>
          </a:prstGeom>
          <a:noFill/>
          <a:ln/>
        </p:spPr>
        <p:txBody>
          <a:bodyPr wrap="none" lIns="0" tIns="0" rIns="0" bIns="0" rtlCol="0" anchor="t"/>
          <a:lstStyle/>
          <a:p>
            <a:pPr marL="0" indent="0" algn="l">
              <a:lnSpc>
                <a:spcPts val="3950"/>
              </a:lnSpc>
              <a:buNone/>
            </a:pPr>
            <a:r>
              <a:rPr lang="en-US" sz="3150" b="1" dirty="0">
                <a:solidFill>
                  <a:srgbClr val="00002E"/>
                </a:solidFill>
                <a:latin typeface="Inter Bold" pitchFamily="34" charset="0"/>
                <a:ea typeface="Inter Bold" pitchFamily="34" charset="-122"/>
                <a:cs typeface="Inter Bold" pitchFamily="34" charset="-120"/>
              </a:rPr>
              <a:t>Filecoin Architecture</a:t>
            </a:r>
            <a:endParaRPr lang="en-US" sz="3150" dirty="0"/>
          </a:p>
        </p:txBody>
      </p:sp>
      <p:pic>
        <p:nvPicPr>
          <p:cNvPr id="4" name="Image 0" descr="preencoded.png"/>
          <p:cNvPicPr>
            <a:picLocks noChangeAspect="1"/>
          </p:cNvPicPr>
          <p:nvPr/>
        </p:nvPicPr>
        <p:blipFill>
          <a:blip r:embed="rId3"/>
          <a:stretch>
            <a:fillRect/>
          </a:stretch>
        </p:blipFill>
        <p:spPr>
          <a:xfrm>
            <a:off x="1459302" y="446842"/>
            <a:ext cx="11625605" cy="8628274"/>
          </a:xfrm>
          <a:prstGeom prst="rect">
            <a:avLst/>
          </a:prstGeom>
        </p:spPr>
      </p:pic>
      <p:pic>
        <p:nvPicPr>
          <p:cNvPr id="5" name="Image 1" descr="preencoded.png"/>
          <p:cNvPicPr>
            <a:picLocks noChangeAspect="1"/>
          </p:cNvPicPr>
          <p:nvPr/>
        </p:nvPicPr>
        <p:blipFill>
          <a:blip r:embed="rId4"/>
          <a:stretch>
            <a:fillRect/>
          </a:stretch>
        </p:blipFill>
        <p:spPr>
          <a:xfrm>
            <a:off x="3494433" y="5522875"/>
            <a:ext cx="404782" cy="404782"/>
          </a:xfrm>
          <a:prstGeom prst="rect">
            <a:avLst/>
          </a:prstGeom>
        </p:spPr>
      </p:pic>
      <p:sp>
        <p:nvSpPr>
          <p:cNvPr id="6" name="Text 2"/>
          <p:cNvSpPr/>
          <p:nvPr/>
        </p:nvSpPr>
        <p:spPr>
          <a:xfrm>
            <a:off x="1891069" y="6763722"/>
            <a:ext cx="3035863" cy="379483"/>
          </a:xfrm>
          <a:prstGeom prst="rect">
            <a:avLst/>
          </a:prstGeom>
          <a:noFill/>
          <a:ln/>
        </p:spPr>
        <p:txBody>
          <a:bodyPr wrap="none" lIns="0" tIns="0" rIns="0" bIns="0" rtlCol="0" anchor="t"/>
          <a:lstStyle/>
          <a:p>
            <a:pPr marL="0" indent="0" algn="ctr">
              <a:lnSpc>
                <a:spcPts val="1650"/>
              </a:lnSpc>
              <a:buNone/>
            </a:pPr>
            <a:r>
              <a:rPr lang="en-US" sz="1350" b="1" dirty="0">
                <a:solidFill>
                  <a:srgbClr val="00002E"/>
                </a:solidFill>
                <a:latin typeface="Inter Bold" pitchFamily="34" charset="0"/>
                <a:ea typeface="Inter Bold" pitchFamily="34" charset="-122"/>
                <a:cs typeface="Inter Bold" pitchFamily="34" charset="-120"/>
              </a:rPr>
              <a:t>Clients</a:t>
            </a:r>
            <a:endParaRPr lang="en-US" sz="1350" dirty="0"/>
          </a:p>
        </p:txBody>
      </p:sp>
      <p:sp>
        <p:nvSpPr>
          <p:cNvPr id="7" name="Text 3"/>
          <p:cNvSpPr/>
          <p:nvPr/>
        </p:nvSpPr>
        <p:spPr>
          <a:xfrm>
            <a:off x="1891069" y="7125078"/>
            <a:ext cx="3251746" cy="607173"/>
          </a:xfrm>
          <a:prstGeom prst="rect">
            <a:avLst/>
          </a:prstGeom>
          <a:noFill/>
          <a:ln/>
        </p:spPr>
        <p:txBody>
          <a:bodyPr wrap="square" lIns="0" tIns="0" rIns="0" bIns="0" rtlCol="0" anchor="t"/>
          <a:lstStyle/>
          <a:p>
            <a:pPr marL="0" indent="0" algn="ctr">
              <a:lnSpc>
                <a:spcPts val="1350"/>
              </a:lnSpc>
              <a:buNone/>
            </a:pPr>
            <a:r>
              <a:rPr lang="en-US" sz="1050" dirty="0">
                <a:solidFill>
                  <a:srgbClr val="00002E"/>
                </a:solidFill>
                <a:latin typeface="Inter" pitchFamily="34" charset="0"/>
                <a:ea typeface="Inter" pitchFamily="34" charset="-122"/>
                <a:cs typeface="Inter" pitchFamily="34" charset="-120"/>
              </a:rPr>
              <a:t>Request storage and retrieval services</a:t>
            </a:r>
            <a:endParaRPr lang="en-US" sz="1050" dirty="0"/>
          </a:p>
        </p:txBody>
      </p:sp>
      <p:pic>
        <p:nvPicPr>
          <p:cNvPr id="8" name="Image 2" descr="preencoded.png"/>
          <p:cNvPicPr>
            <a:picLocks noChangeAspect="1"/>
          </p:cNvPicPr>
          <p:nvPr/>
        </p:nvPicPr>
        <p:blipFill>
          <a:blip r:embed="rId5"/>
          <a:stretch>
            <a:fillRect/>
          </a:stretch>
        </p:blipFill>
        <p:spPr>
          <a:xfrm>
            <a:off x="5909631" y="4942688"/>
            <a:ext cx="404781" cy="404782"/>
          </a:xfrm>
          <a:prstGeom prst="rect">
            <a:avLst/>
          </a:prstGeom>
        </p:spPr>
      </p:pic>
      <p:sp>
        <p:nvSpPr>
          <p:cNvPr id="9" name="Text 4"/>
          <p:cNvSpPr/>
          <p:nvPr/>
        </p:nvSpPr>
        <p:spPr>
          <a:xfrm>
            <a:off x="4474764" y="1977757"/>
            <a:ext cx="3035863" cy="379483"/>
          </a:xfrm>
          <a:prstGeom prst="rect">
            <a:avLst/>
          </a:prstGeom>
          <a:noFill/>
          <a:ln/>
        </p:spPr>
        <p:txBody>
          <a:bodyPr wrap="none" lIns="0" tIns="0" rIns="0" bIns="0" rtlCol="0" anchor="t"/>
          <a:lstStyle/>
          <a:p>
            <a:pPr marL="0" indent="0" algn="ctr">
              <a:lnSpc>
                <a:spcPts val="1650"/>
              </a:lnSpc>
              <a:buNone/>
            </a:pPr>
            <a:r>
              <a:rPr lang="en-US" sz="1350" b="1" dirty="0">
                <a:solidFill>
                  <a:srgbClr val="00002E"/>
                </a:solidFill>
                <a:latin typeface="Inter Bold" pitchFamily="34" charset="0"/>
                <a:ea typeface="Inter Bold" pitchFamily="34" charset="-122"/>
                <a:cs typeface="Inter Bold" pitchFamily="34" charset="-120"/>
              </a:rPr>
              <a:t>Storage Miners</a:t>
            </a:r>
            <a:endParaRPr lang="en-US" sz="1350" dirty="0"/>
          </a:p>
        </p:txBody>
      </p:sp>
      <p:sp>
        <p:nvSpPr>
          <p:cNvPr id="10" name="Text 5"/>
          <p:cNvSpPr/>
          <p:nvPr/>
        </p:nvSpPr>
        <p:spPr>
          <a:xfrm>
            <a:off x="4474764" y="2401613"/>
            <a:ext cx="3251746" cy="607172"/>
          </a:xfrm>
          <a:prstGeom prst="rect">
            <a:avLst/>
          </a:prstGeom>
          <a:noFill/>
          <a:ln/>
        </p:spPr>
        <p:txBody>
          <a:bodyPr wrap="square" lIns="0" tIns="0" rIns="0" bIns="0" rtlCol="0" anchor="t"/>
          <a:lstStyle/>
          <a:p>
            <a:pPr marL="0" indent="0" algn="ctr">
              <a:lnSpc>
                <a:spcPts val="1350"/>
              </a:lnSpc>
              <a:buNone/>
            </a:pPr>
            <a:r>
              <a:rPr lang="en-US" sz="1050" dirty="0">
                <a:solidFill>
                  <a:srgbClr val="00002E"/>
                </a:solidFill>
                <a:latin typeface="Inter" pitchFamily="34" charset="0"/>
                <a:ea typeface="Inter" pitchFamily="34" charset="-122"/>
                <a:cs typeface="Inter" pitchFamily="34" charset="-120"/>
              </a:rPr>
              <a:t>Store data and submit PoRep/PoSt proofs</a:t>
            </a:r>
            <a:endParaRPr lang="en-US" sz="1050" dirty="0"/>
          </a:p>
        </p:txBody>
      </p:sp>
      <p:pic>
        <p:nvPicPr>
          <p:cNvPr id="11" name="Image 3" descr="preencoded.png"/>
          <p:cNvPicPr>
            <a:picLocks noChangeAspect="1"/>
          </p:cNvPicPr>
          <p:nvPr/>
        </p:nvPicPr>
        <p:blipFill>
          <a:blip r:embed="rId6"/>
          <a:stretch>
            <a:fillRect/>
          </a:stretch>
        </p:blipFill>
        <p:spPr>
          <a:xfrm>
            <a:off x="8324828" y="5522875"/>
            <a:ext cx="404783" cy="404782"/>
          </a:xfrm>
          <a:prstGeom prst="rect">
            <a:avLst/>
          </a:prstGeom>
        </p:spPr>
      </p:pic>
      <p:sp>
        <p:nvSpPr>
          <p:cNvPr id="12" name="Text 6"/>
          <p:cNvSpPr/>
          <p:nvPr/>
        </p:nvSpPr>
        <p:spPr>
          <a:xfrm>
            <a:off x="6997902" y="6722515"/>
            <a:ext cx="3035863" cy="379483"/>
          </a:xfrm>
          <a:prstGeom prst="rect">
            <a:avLst/>
          </a:prstGeom>
          <a:noFill/>
          <a:ln/>
        </p:spPr>
        <p:txBody>
          <a:bodyPr wrap="none" lIns="0" tIns="0" rIns="0" bIns="0" rtlCol="0" anchor="t"/>
          <a:lstStyle/>
          <a:p>
            <a:pPr marL="0" indent="0" algn="ctr">
              <a:lnSpc>
                <a:spcPts val="1650"/>
              </a:lnSpc>
              <a:buNone/>
            </a:pPr>
            <a:r>
              <a:rPr lang="en-US" sz="1350" b="1" dirty="0">
                <a:solidFill>
                  <a:srgbClr val="00002E"/>
                </a:solidFill>
                <a:latin typeface="Inter Bold" pitchFamily="34" charset="0"/>
                <a:ea typeface="Inter Bold" pitchFamily="34" charset="-122"/>
                <a:cs typeface="Inter Bold" pitchFamily="34" charset="-120"/>
              </a:rPr>
              <a:t>Blockchain</a:t>
            </a:r>
            <a:endParaRPr lang="en-US" sz="1350" dirty="0"/>
          </a:p>
        </p:txBody>
      </p:sp>
      <p:sp>
        <p:nvSpPr>
          <p:cNvPr id="13" name="Text 7"/>
          <p:cNvSpPr/>
          <p:nvPr/>
        </p:nvSpPr>
        <p:spPr>
          <a:xfrm>
            <a:off x="6901346" y="7093009"/>
            <a:ext cx="3251746" cy="607173"/>
          </a:xfrm>
          <a:prstGeom prst="rect">
            <a:avLst/>
          </a:prstGeom>
          <a:noFill/>
          <a:ln/>
        </p:spPr>
        <p:txBody>
          <a:bodyPr wrap="square" lIns="0" tIns="0" rIns="0" bIns="0" rtlCol="0" anchor="t"/>
          <a:lstStyle/>
          <a:p>
            <a:pPr marL="0" indent="0" algn="ctr">
              <a:lnSpc>
                <a:spcPts val="1350"/>
              </a:lnSpc>
              <a:buNone/>
            </a:pPr>
            <a:r>
              <a:rPr lang="en-US" sz="1050" dirty="0">
                <a:solidFill>
                  <a:srgbClr val="00002E"/>
                </a:solidFill>
                <a:latin typeface="Inter" pitchFamily="34" charset="0"/>
                <a:ea typeface="Inter" pitchFamily="34" charset="-122"/>
                <a:cs typeface="Inter" pitchFamily="34" charset="-120"/>
              </a:rPr>
              <a:t>Coordinates market, verifies proofs and deals</a:t>
            </a:r>
            <a:endParaRPr lang="en-US" sz="1050" dirty="0"/>
          </a:p>
        </p:txBody>
      </p:sp>
      <p:pic>
        <p:nvPicPr>
          <p:cNvPr id="14" name="Image 4" descr="preencoded.png"/>
          <p:cNvPicPr>
            <a:picLocks noChangeAspect="1"/>
          </p:cNvPicPr>
          <p:nvPr/>
        </p:nvPicPr>
        <p:blipFill>
          <a:blip r:embed="rId7"/>
          <a:stretch>
            <a:fillRect/>
          </a:stretch>
        </p:blipFill>
        <p:spPr>
          <a:xfrm>
            <a:off x="10740025" y="4942688"/>
            <a:ext cx="404782" cy="404782"/>
          </a:xfrm>
          <a:prstGeom prst="rect">
            <a:avLst/>
          </a:prstGeom>
        </p:spPr>
      </p:pic>
      <p:sp>
        <p:nvSpPr>
          <p:cNvPr id="15" name="Text 8"/>
          <p:cNvSpPr/>
          <p:nvPr/>
        </p:nvSpPr>
        <p:spPr>
          <a:xfrm>
            <a:off x="9336443" y="1968273"/>
            <a:ext cx="3035863" cy="379483"/>
          </a:xfrm>
          <a:prstGeom prst="rect">
            <a:avLst/>
          </a:prstGeom>
          <a:noFill/>
          <a:ln/>
        </p:spPr>
        <p:txBody>
          <a:bodyPr wrap="none" lIns="0" tIns="0" rIns="0" bIns="0" rtlCol="0" anchor="t"/>
          <a:lstStyle/>
          <a:p>
            <a:pPr marL="0" indent="0" algn="ctr">
              <a:lnSpc>
                <a:spcPts val="1650"/>
              </a:lnSpc>
              <a:buNone/>
            </a:pPr>
            <a:r>
              <a:rPr lang="en-US" sz="1350" b="1" dirty="0">
                <a:solidFill>
                  <a:srgbClr val="00002E"/>
                </a:solidFill>
                <a:latin typeface="Inter Bold" pitchFamily="34" charset="0"/>
                <a:ea typeface="Inter Bold" pitchFamily="34" charset="-122"/>
                <a:cs typeface="Inter Bold" pitchFamily="34" charset="-120"/>
              </a:rPr>
              <a:t>Retrieval Miners</a:t>
            </a:r>
            <a:endParaRPr lang="en-US" sz="1350" dirty="0"/>
          </a:p>
        </p:txBody>
      </p:sp>
      <p:sp>
        <p:nvSpPr>
          <p:cNvPr id="16" name="Text 9"/>
          <p:cNvSpPr/>
          <p:nvPr/>
        </p:nvSpPr>
        <p:spPr>
          <a:xfrm>
            <a:off x="9228500" y="2408215"/>
            <a:ext cx="3251747" cy="607172"/>
          </a:xfrm>
          <a:prstGeom prst="rect">
            <a:avLst/>
          </a:prstGeom>
          <a:noFill/>
          <a:ln/>
        </p:spPr>
        <p:txBody>
          <a:bodyPr wrap="square" lIns="0" tIns="0" rIns="0" bIns="0" rtlCol="0" anchor="t"/>
          <a:lstStyle/>
          <a:p>
            <a:pPr marL="0" indent="0" algn="ctr">
              <a:lnSpc>
                <a:spcPts val="1350"/>
              </a:lnSpc>
              <a:buNone/>
            </a:pPr>
            <a:r>
              <a:rPr lang="en-US" sz="1050" dirty="0">
                <a:solidFill>
                  <a:srgbClr val="00002E"/>
                </a:solidFill>
                <a:latin typeface="Inter" pitchFamily="34" charset="0"/>
                <a:ea typeface="Inter" pitchFamily="34" charset="-122"/>
                <a:cs typeface="Inter" pitchFamily="34" charset="-120"/>
              </a:rPr>
              <a:t>Deliver requested data to clients</a:t>
            </a:r>
            <a:endParaRPr lang="en-US" sz="1050" dirty="0"/>
          </a:p>
        </p:txBody>
      </p:sp>
      <p:pic>
        <p:nvPicPr>
          <p:cNvPr id="17" name="Picture 16">
            <a:extLst>
              <a:ext uri="{FF2B5EF4-FFF2-40B4-BE49-F238E27FC236}">
                <a16:creationId xmlns:a16="http://schemas.microsoft.com/office/drawing/2014/main" id="{E7320AA3-9F06-9CC9-CF1E-1338FC6071AF}"/>
              </a:ext>
            </a:extLst>
          </p:cNvPr>
          <p:cNvPicPr>
            <a:picLocks noChangeAspect="1"/>
          </p:cNvPicPr>
          <p:nvPr/>
        </p:nvPicPr>
        <p:blipFill>
          <a:blip r:embed="rId8"/>
          <a:stretch>
            <a:fillRect/>
          </a:stretch>
        </p:blipFill>
        <p:spPr>
          <a:xfrm>
            <a:off x="12712391" y="7718938"/>
            <a:ext cx="1918010" cy="4191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7927" y="438507"/>
            <a:ext cx="12766000" cy="498277"/>
          </a:xfrm>
          <a:prstGeom prst="rect">
            <a:avLst/>
          </a:prstGeom>
          <a:noFill/>
          <a:ln/>
        </p:spPr>
        <p:txBody>
          <a:bodyPr wrap="none" lIns="0" tIns="0" rIns="0" bIns="0" rtlCol="0" anchor="t"/>
          <a:lstStyle/>
          <a:p>
            <a:pPr marL="0" indent="0" algn="l">
              <a:lnSpc>
                <a:spcPts val="3900"/>
              </a:lnSpc>
              <a:buNone/>
            </a:pPr>
            <a:r>
              <a:rPr lang="en-US" sz="3100" b="1" dirty="0">
                <a:solidFill>
                  <a:srgbClr val="00002E"/>
                </a:solidFill>
                <a:latin typeface="Inter Bold" pitchFamily="34" charset="0"/>
                <a:ea typeface="Inter Bold" pitchFamily="34" charset="-122"/>
                <a:cs typeface="Inter Bold" pitchFamily="34" charset="-120"/>
              </a:rPr>
              <a:t>Interaction between Components in Filecoin: A Detailed Workflow</a:t>
            </a:r>
            <a:endParaRPr lang="en-US" sz="3100" dirty="0"/>
          </a:p>
        </p:txBody>
      </p:sp>
      <p:sp>
        <p:nvSpPr>
          <p:cNvPr id="3" name="Text 1"/>
          <p:cNvSpPr/>
          <p:nvPr/>
        </p:nvSpPr>
        <p:spPr>
          <a:xfrm>
            <a:off x="557927" y="1255633"/>
            <a:ext cx="13514546"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Filecoin's decentralized storage ecosystem operates through intricate interactions, ensuring data integrity, availability, and incentivized participation. This workflow outlines how clients, miners, and the blockchain collaborate from initial onboarding to ongoing data management and retrieval.</a:t>
            </a:r>
            <a:endParaRPr lang="en-US" sz="1250" dirty="0"/>
          </a:p>
        </p:txBody>
      </p:sp>
      <p:sp>
        <p:nvSpPr>
          <p:cNvPr id="4" name="Shape 2"/>
          <p:cNvSpPr/>
          <p:nvPr/>
        </p:nvSpPr>
        <p:spPr>
          <a:xfrm>
            <a:off x="557927" y="1945005"/>
            <a:ext cx="6677501" cy="1697593"/>
          </a:xfrm>
          <a:prstGeom prst="roundRect">
            <a:avLst>
              <a:gd name="adj" fmla="val 539"/>
            </a:avLst>
          </a:prstGeom>
          <a:solidFill>
            <a:srgbClr val="F3F3FF">
              <a:alpha val="95000"/>
            </a:srgbClr>
          </a:solidFill>
          <a:ln w="22860">
            <a:solidFill>
              <a:srgbClr val="C7C7D9"/>
            </a:solidFill>
            <a:prstDash val="solid"/>
          </a:ln>
        </p:spPr>
      </p:sp>
      <p:sp>
        <p:nvSpPr>
          <p:cNvPr id="5" name="Shape 3"/>
          <p:cNvSpPr/>
          <p:nvPr/>
        </p:nvSpPr>
        <p:spPr>
          <a:xfrm>
            <a:off x="580787" y="1967865"/>
            <a:ext cx="6631781" cy="478274"/>
          </a:xfrm>
          <a:prstGeom prst="rect">
            <a:avLst/>
          </a:prstGeom>
          <a:solidFill>
            <a:srgbClr val="E1E1F3"/>
          </a:solidFill>
          <a:ln/>
        </p:spPr>
      </p:sp>
      <p:sp>
        <p:nvSpPr>
          <p:cNvPr id="6" name="Text 4"/>
          <p:cNvSpPr/>
          <p:nvPr/>
        </p:nvSpPr>
        <p:spPr>
          <a:xfrm>
            <a:off x="3777139" y="2053709"/>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1</a:t>
            </a:r>
            <a:endParaRPr lang="en-US" sz="1850" dirty="0"/>
          </a:p>
        </p:txBody>
      </p:sp>
      <p:sp>
        <p:nvSpPr>
          <p:cNvPr id="7" name="Text 5"/>
          <p:cNvSpPr/>
          <p:nvPr/>
        </p:nvSpPr>
        <p:spPr>
          <a:xfrm>
            <a:off x="740212" y="2605564"/>
            <a:ext cx="3104436"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Onboarding &amp; Role Commitment</a:t>
            </a:r>
            <a:endParaRPr lang="en-US" sz="1550" dirty="0"/>
          </a:p>
        </p:txBody>
      </p:sp>
      <p:sp>
        <p:nvSpPr>
          <p:cNvPr id="8" name="Text 6"/>
          <p:cNvSpPr/>
          <p:nvPr/>
        </p:nvSpPr>
        <p:spPr>
          <a:xfrm>
            <a:off x="740212" y="2950250"/>
            <a:ext cx="6312932"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Participants (Clients, Storage Miners, Retrieval Miners) join the network. Storage Miners pledge collateral (FIL) for storage space.</a:t>
            </a:r>
            <a:endParaRPr lang="en-US" sz="1250" dirty="0"/>
          </a:p>
        </p:txBody>
      </p:sp>
      <p:sp>
        <p:nvSpPr>
          <p:cNvPr id="9" name="Shape 7"/>
          <p:cNvSpPr/>
          <p:nvPr/>
        </p:nvSpPr>
        <p:spPr>
          <a:xfrm>
            <a:off x="7394853" y="1945005"/>
            <a:ext cx="6677620" cy="1697593"/>
          </a:xfrm>
          <a:prstGeom prst="roundRect">
            <a:avLst>
              <a:gd name="adj" fmla="val 539"/>
            </a:avLst>
          </a:prstGeom>
          <a:solidFill>
            <a:srgbClr val="F3F3FF">
              <a:alpha val="95000"/>
            </a:srgbClr>
          </a:solidFill>
          <a:ln w="22860">
            <a:solidFill>
              <a:srgbClr val="C7C7D9"/>
            </a:solidFill>
            <a:prstDash val="solid"/>
          </a:ln>
        </p:spPr>
      </p:sp>
      <p:sp>
        <p:nvSpPr>
          <p:cNvPr id="10" name="Shape 8"/>
          <p:cNvSpPr/>
          <p:nvPr/>
        </p:nvSpPr>
        <p:spPr>
          <a:xfrm>
            <a:off x="7417713" y="1967865"/>
            <a:ext cx="6631900" cy="478274"/>
          </a:xfrm>
          <a:prstGeom prst="rect">
            <a:avLst/>
          </a:prstGeom>
          <a:solidFill>
            <a:srgbClr val="E1E1F3"/>
          </a:solidFill>
          <a:ln/>
        </p:spPr>
      </p:sp>
      <p:sp>
        <p:nvSpPr>
          <p:cNvPr id="11" name="Text 9"/>
          <p:cNvSpPr/>
          <p:nvPr/>
        </p:nvSpPr>
        <p:spPr>
          <a:xfrm>
            <a:off x="10614065" y="2053709"/>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2</a:t>
            </a:r>
            <a:endParaRPr lang="en-US" sz="1850" dirty="0"/>
          </a:p>
        </p:txBody>
      </p:sp>
      <p:sp>
        <p:nvSpPr>
          <p:cNvPr id="12" name="Text 10"/>
          <p:cNvSpPr/>
          <p:nvPr/>
        </p:nvSpPr>
        <p:spPr>
          <a:xfrm>
            <a:off x="7577138" y="2605564"/>
            <a:ext cx="3372683"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Client Storage Request &amp; Matching</a:t>
            </a:r>
            <a:endParaRPr lang="en-US" sz="1550" dirty="0"/>
          </a:p>
        </p:txBody>
      </p:sp>
      <p:sp>
        <p:nvSpPr>
          <p:cNvPr id="13" name="Text 11"/>
          <p:cNvSpPr/>
          <p:nvPr/>
        </p:nvSpPr>
        <p:spPr>
          <a:xfrm>
            <a:off x="7577138" y="2950250"/>
            <a:ext cx="6313051"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Clients submit bid orders for storage, and Storage Miners publish ask orders. The network autonomously matches compatible bids and asks.</a:t>
            </a:r>
            <a:endParaRPr lang="en-US" sz="1250" dirty="0"/>
          </a:p>
        </p:txBody>
      </p:sp>
      <p:sp>
        <p:nvSpPr>
          <p:cNvPr id="14" name="Shape 12"/>
          <p:cNvSpPr/>
          <p:nvPr/>
        </p:nvSpPr>
        <p:spPr>
          <a:xfrm>
            <a:off x="557927" y="3802023"/>
            <a:ext cx="6677501" cy="1697593"/>
          </a:xfrm>
          <a:prstGeom prst="roundRect">
            <a:avLst>
              <a:gd name="adj" fmla="val 539"/>
            </a:avLst>
          </a:prstGeom>
          <a:solidFill>
            <a:srgbClr val="F3F3FF">
              <a:alpha val="95000"/>
            </a:srgbClr>
          </a:solidFill>
          <a:ln w="22860">
            <a:solidFill>
              <a:srgbClr val="C7C7D9"/>
            </a:solidFill>
            <a:prstDash val="solid"/>
          </a:ln>
        </p:spPr>
      </p:sp>
      <p:sp>
        <p:nvSpPr>
          <p:cNvPr id="15" name="Shape 13"/>
          <p:cNvSpPr/>
          <p:nvPr/>
        </p:nvSpPr>
        <p:spPr>
          <a:xfrm>
            <a:off x="580787" y="3824883"/>
            <a:ext cx="6631781" cy="478274"/>
          </a:xfrm>
          <a:prstGeom prst="rect">
            <a:avLst/>
          </a:prstGeom>
          <a:solidFill>
            <a:srgbClr val="E1E1F3"/>
          </a:solidFill>
          <a:ln/>
        </p:spPr>
      </p:sp>
      <p:sp>
        <p:nvSpPr>
          <p:cNvPr id="16" name="Text 14"/>
          <p:cNvSpPr/>
          <p:nvPr/>
        </p:nvSpPr>
        <p:spPr>
          <a:xfrm>
            <a:off x="3777139" y="3910727"/>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3</a:t>
            </a:r>
            <a:endParaRPr lang="en-US" sz="1850" dirty="0"/>
          </a:p>
        </p:txBody>
      </p:sp>
      <p:sp>
        <p:nvSpPr>
          <p:cNvPr id="17" name="Text 15"/>
          <p:cNvSpPr/>
          <p:nvPr/>
        </p:nvSpPr>
        <p:spPr>
          <a:xfrm>
            <a:off x="740212" y="4462582"/>
            <a:ext cx="3523298"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Deal Confirmation &amp; Data Movement</a:t>
            </a:r>
            <a:endParaRPr lang="en-US" sz="1550" dirty="0"/>
          </a:p>
        </p:txBody>
      </p:sp>
      <p:sp>
        <p:nvSpPr>
          <p:cNvPr id="18" name="Text 16"/>
          <p:cNvSpPr/>
          <p:nvPr/>
        </p:nvSpPr>
        <p:spPr>
          <a:xfrm>
            <a:off x="740212" y="4807268"/>
            <a:ext cx="6312932"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Client encrypts and sends data to the Storage Miner. Both cryptographically sign a deal, committing it to the blockchain and updating the AllocTable.</a:t>
            </a:r>
            <a:endParaRPr lang="en-US" sz="1250" dirty="0"/>
          </a:p>
        </p:txBody>
      </p:sp>
      <p:sp>
        <p:nvSpPr>
          <p:cNvPr id="19" name="Shape 17"/>
          <p:cNvSpPr/>
          <p:nvPr/>
        </p:nvSpPr>
        <p:spPr>
          <a:xfrm>
            <a:off x="7394853" y="3802023"/>
            <a:ext cx="6677620" cy="1697593"/>
          </a:xfrm>
          <a:prstGeom prst="roundRect">
            <a:avLst>
              <a:gd name="adj" fmla="val 539"/>
            </a:avLst>
          </a:prstGeom>
          <a:solidFill>
            <a:srgbClr val="F3F3FF">
              <a:alpha val="95000"/>
            </a:srgbClr>
          </a:solidFill>
          <a:ln w="22860">
            <a:solidFill>
              <a:srgbClr val="C7C7D9"/>
            </a:solidFill>
            <a:prstDash val="solid"/>
          </a:ln>
        </p:spPr>
      </p:sp>
      <p:sp>
        <p:nvSpPr>
          <p:cNvPr id="20" name="Shape 18"/>
          <p:cNvSpPr/>
          <p:nvPr/>
        </p:nvSpPr>
        <p:spPr>
          <a:xfrm>
            <a:off x="7417713" y="3824883"/>
            <a:ext cx="6631900" cy="478274"/>
          </a:xfrm>
          <a:prstGeom prst="rect">
            <a:avLst/>
          </a:prstGeom>
          <a:solidFill>
            <a:srgbClr val="E1E1F3"/>
          </a:solidFill>
          <a:ln/>
        </p:spPr>
      </p:sp>
      <p:sp>
        <p:nvSpPr>
          <p:cNvPr id="21" name="Text 19"/>
          <p:cNvSpPr/>
          <p:nvPr/>
        </p:nvSpPr>
        <p:spPr>
          <a:xfrm>
            <a:off x="10614065" y="3910727"/>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4</a:t>
            </a:r>
            <a:endParaRPr lang="en-US" sz="1850" dirty="0"/>
          </a:p>
        </p:txBody>
      </p:sp>
      <p:sp>
        <p:nvSpPr>
          <p:cNvPr id="22" name="Text 20"/>
          <p:cNvSpPr/>
          <p:nvPr/>
        </p:nvSpPr>
        <p:spPr>
          <a:xfrm>
            <a:off x="7577138" y="4462582"/>
            <a:ext cx="2762964"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Sealing &amp; Continuous Proofs</a:t>
            </a:r>
            <a:endParaRPr lang="en-US" sz="1550" dirty="0"/>
          </a:p>
        </p:txBody>
      </p:sp>
      <p:sp>
        <p:nvSpPr>
          <p:cNvPr id="23" name="Text 21"/>
          <p:cNvSpPr/>
          <p:nvPr/>
        </p:nvSpPr>
        <p:spPr>
          <a:xfrm>
            <a:off x="7577138" y="4807268"/>
            <a:ext cx="6313051"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Storage Miners seal data using Proof-of-Replication (PoRep) and continuously submit Proof-of-Spacetime (PoSt) to demonstrate ongoing storage.</a:t>
            </a:r>
            <a:endParaRPr lang="en-US" sz="1250" dirty="0"/>
          </a:p>
        </p:txBody>
      </p:sp>
      <p:sp>
        <p:nvSpPr>
          <p:cNvPr id="24" name="Shape 22"/>
          <p:cNvSpPr/>
          <p:nvPr/>
        </p:nvSpPr>
        <p:spPr>
          <a:xfrm>
            <a:off x="557927" y="5659041"/>
            <a:ext cx="6677501" cy="1697593"/>
          </a:xfrm>
          <a:prstGeom prst="roundRect">
            <a:avLst>
              <a:gd name="adj" fmla="val 539"/>
            </a:avLst>
          </a:prstGeom>
          <a:solidFill>
            <a:srgbClr val="F3F3FF">
              <a:alpha val="95000"/>
            </a:srgbClr>
          </a:solidFill>
          <a:ln w="22860">
            <a:solidFill>
              <a:srgbClr val="C7C7D9"/>
            </a:solidFill>
            <a:prstDash val="solid"/>
          </a:ln>
        </p:spPr>
      </p:sp>
      <p:sp>
        <p:nvSpPr>
          <p:cNvPr id="25" name="Shape 23"/>
          <p:cNvSpPr/>
          <p:nvPr/>
        </p:nvSpPr>
        <p:spPr>
          <a:xfrm>
            <a:off x="580787" y="5681901"/>
            <a:ext cx="6631781" cy="478274"/>
          </a:xfrm>
          <a:prstGeom prst="rect">
            <a:avLst/>
          </a:prstGeom>
          <a:solidFill>
            <a:srgbClr val="E1E1F3"/>
          </a:solidFill>
          <a:ln/>
        </p:spPr>
      </p:sp>
      <p:sp>
        <p:nvSpPr>
          <p:cNvPr id="26" name="Text 24"/>
          <p:cNvSpPr/>
          <p:nvPr/>
        </p:nvSpPr>
        <p:spPr>
          <a:xfrm>
            <a:off x="3777139" y="5767745"/>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5</a:t>
            </a:r>
            <a:endParaRPr lang="en-US" sz="1850" dirty="0"/>
          </a:p>
        </p:txBody>
      </p:sp>
      <p:sp>
        <p:nvSpPr>
          <p:cNvPr id="27" name="Text 25"/>
          <p:cNvSpPr/>
          <p:nvPr/>
        </p:nvSpPr>
        <p:spPr>
          <a:xfrm>
            <a:off x="740212" y="6319599"/>
            <a:ext cx="3258145"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Network Verification &amp; Incentives</a:t>
            </a:r>
            <a:endParaRPr lang="en-US" sz="1550" dirty="0"/>
          </a:p>
        </p:txBody>
      </p:sp>
      <p:sp>
        <p:nvSpPr>
          <p:cNvPr id="28" name="Text 26"/>
          <p:cNvSpPr/>
          <p:nvPr/>
        </p:nvSpPr>
        <p:spPr>
          <a:xfrm>
            <a:off x="740212" y="6664285"/>
            <a:ext cx="6312932"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The network validates all proofs. Missing or invalid proofs lead to penalties on miner collateral and trigger fault-repair mechanisms.</a:t>
            </a:r>
            <a:endParaRPr lang="en-US" sz="1250" dirty="0"/>
          </a:p>
        </p:txBody>
      </p:sp>
      <p:sp>
        <p:nvSpPr>
          <p:cNvPr id="29" name="Shape 27"/>
          <p:cNvSpPr/>
          <p:nvPr/>
        </p:nvSpPr>
        <p:spPr>
          <a:xfrm>
            <a:off x="7394853" y="5659041"/>
            <a:ext cx="6677620" cy="1697593"/>
          </a:xfrm>
          <a:prstGeom prst="roundRect">
            <a:avLst>
              <a:gd name="adj" fmla="val 539"/>
            </a:avLst>
          </a:prstGeom>
          <a:solidFill>
            <a:srgbClr val="F3F3FF">
              <a:alpha val="95000"/>
            </a:srgbClr>
          </a:solidFill>
          <a:ln w="22860">
            <a:solidFill>
              <a:srgbClr val="C7C7D9"/>
            </a:solidFill>
            <a:prstDash val="solid"/>
          </a:ln>
        </p:spPr>
      </p:sp>
      <p:sp>
        <p:nvSpPr>
          <p:cNvPr id="30" name="Shape 28"/>
          <p:cNvSpPr/>
          <p:nvPr/>
        </p:nvSpPr>
        <p:spPr>
          <a:xfrm>
            <a:off x="7417713" y="5681901"/>
            <a:ext cx="6631900" cy="478274"/>
          </a:xfrm>
          <a:prstGeom prst="rect">
            <a:avLst/>
          </a:prstGeom>
          <a:solidFill>
            <a:srgbClr val="E1E1F3"/>
          </a:solidFill>
          <a:ln/>
        </p:spPr>
      </p:sp>
      <p:sp>
        <p:nvSpPr>
          <p:cNvPr id="31" name="Text 29"/>
          <p:cNvSpPr/>
          <p:nvPr/>
        </p:nvSpPr>
        <p:spPr>
          <a:xfrm>
            <a:off x="10614065" y="5767745"/>
            <a:ext cx="239078" cy="298847"/>
          </a:xfrm>
          <a:prstGeom prst="rect">
            <a:avLst/>
          </a:prstGeom>
          <a:noFill/>
          <a:ln/>
        </p:spPr>
        <p:txBody>
          <a:bodyPr wrap="none" lIns="0" tIns="0" rIns="0" bIns="0" rtlCol="0" anchor="t"/>
          <a:lstStyle/>
          <a:p>
            <a:pPr marL="0" indent="0" algn="l">
              <a:lnSpc>
                <a:spcPts val="1850"/>
              </a:lnSpc>
              <a:buNone/>
            </a:pPr>
            <a:r>
              <a:rPr lang="en-US" sz="1850" b="1" dirty="0">
                <a:solidFill>
                  <a:srgbClr val="00002E"/>
                </a:solidFill>
                <a:latin typeface="Inter Bold" pitchFamily="34" charset="0"/>
                <a:ea typeface="Inter Bold" pitchFamily="34" charset="-122"/>
                <a:cs typeface="Inter Bold" pitchFamily="34" charset="-120"/>
              </a:rPr>
              <a:t>6</a:t>
            </a:r>
            <a:endParaRPr lang="en-US" sz="1850" dirty="0"/>
          </a:p>
        </p:txBody>
      </p:sp>
      <p:sp>
        <p:nvSpPr>
          <p:cNvPr id="32" name="Text 30"/>
          <p:cNvSpPr/>
          <p:nvPr/>
        </p:nvSpPr>
        <p:spPr>
          <a:xfrm>
            <a:off x="7577138" y="6319599"/>
            <a:ext cx="2828449" cy="249079"/>
          </a:xfrm>
          <a:prstGeom prst="rect">
            <a:avLst/>
          </a:prstGeom>
          <a:noFill/>
          <a:ln/>
        </p:spPr>
        <p:txBody>
          <a:bodyPr wrap="none" lIns="0" tIns="0" rIns="0" bIns="0" rtlCol="0" anchor="t"/>
          <a:lstStyle/>
          <a:p>
            <a:pPr marL="0" indent="0" algn="l">
              <a:lnSpc>
                <a:spcPts val="1950"/>
              </a:lnSpc>
              <a:buNone/>
            </a:pPr>
            <a:r>
              <a:rPr lang="en-US" sz="1550" b="1" dirty="0">
                <a:solidFill>
                  <a:srgbClr val="00002E"/>
                </a:solidFill>
                <a:latin typeface="Inter Bold" pitchFamily="34" charset="0"/>
                <a:ea typeface="Inter Bold" pitchFamily="34" charset="-122"/>
                <a:cs typeface="Inter Bold" pitchFamily="34" charset="-120"/>
              </a:rPr>
              <a:t>Client-Side Retrieval Process</a:t>
            </a:r>
            <a:endParaRPr lang="en-US" sz="1550" dirty="0"/>
          </a:p>
        </p:txBody>
      </p:sp>
      <p:sp>
        <p:nvSpPr>
          <p:cNvPr id="33" name="Text 31"/>
          <p:cNvSpPr/>
          <p:nvPr/>
        </p:nvSpPr>
        <p:spPr>
          <a:xfrm>
            <a:off x="7577138" y="6664285"/>
            <a:ext cx="6313051" cy="510064"/>
          </a:xfrm>
          <a:prstGeom prst="rect">
            <a:avLst/>
          </a:prstGeom>
          <a:noFill/>
          <a:ln/>
        </p:spPr>
        <p:txBody>
          <a:bodyPr wrap="squar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Clients submit retrieval bids. Retrieval Miners respond, and a micropayment channel is established for efficient, chunk-by-chunk data delivery.</a:t>
            </a:r>
            <a:endParaRPr lang="en-US" sz="1250" dirty="0"/>
          </a:p>
        </p:txBody>
      </p:sp>
      <p:sp>
        <p:nvSpPr>
          <p:cNvPr id="34" name="Text 32"/>
          <p:cNvSpPr/>
          <p:nvPr/>
        </p:nvSpPr>
        <p:spPr>
          <a:xfrm>
            <a:off x="557927" y="7535942"/>
            <a:ext cx="13514546" cy="255032"/>
          </a:xfrm>
          <a:prstGeom prst="rect">
            <a:avLst/>
          </a:prstGeom>
          <a:noFill/>
          <a:ln/>
        </p:spPr>
        <p:txBody>
          <a:bodyPr wrap="none" lIns="0" tIns="0" rIns="0" bIns="0" rtlCol="0" anchor="t"/>
          <a:lstStyle/>
          <a:p>
            <a:pPr marL="0" indent="0" algn="l">
              <a:lnSpc>
                <a:spcPts val="2000"/>
              </a:lnSpc>
              <a:buNone/>
            </a:pPr>
            <a:r>
              <a:rPr lang="en-US" sz="1250" dirty="0">
                <a:solidFill>
                  <a:srgbClr val="00002E"/>
                </a:solidFill>
                <a:latin typeface="Inter" pitchFamily="34" charset="0"/>
                <a:ea typeface="Inter" pitchFamily="34" charset="-122"/>
                <a:cs typeface="Inter" pitchFamily="34" charset="-120"/>
              </a:rPr>
              <a:t>This intricate dance between clients, miners, and the blockchain empowers Filecoin to offer a robust, secure, and truly decentralized alternative to traditional cloud storage.</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1991" y="543639"/>
            <a:ext cx="8799671" cy="617934"/>
          </a:xfrm>
          <a:prstGeom prst="rect">
            <a:avLst/>
          </a:prstGeom>
          <a:noFill/>
          <a:ln/>
        </p:spPr>
        <p:txBody>
          <a:bodyPr wrap="none" lIns="0" tIns="0" rIns="0" bIns="0" rtlCol="0" anchor="t"/>
          <a:lstStyle/>
          <a:p>
            <a:pPr marL="0" indent="0" algn="l">
              <a:lnSpc>
                <a:spcPts val="4850"/>
              </a:lnSpc>
              <a:buNone/>
            </a:pPr>
            <a:r>
              <a:rPr lang="en-US" sz="3850" b="1" dirty="0">
                <a:solidFill>
                  <a:srgbClr val="00002E"/>
                </a:solidFill>
                <a:latin typeface="Inter Bold" pitchFamily="34" charset="0"/>
                <a:ea typeface="Inter Bold" pitchFamily="34" charset="-122"/>
                <a:cs typeface="Inter Bold" pitchFamily="34" charset="-120"/>
              </a:rPr>
              <a:t>Some Other Components in Filecoin:</a:t>
            </a:r>
            <a:endParaRPr lang="en-US" sz="3850" dirty="0"/>
          </a:p>
        </p:txBody>
      </p:sp>
      <p:sp>
        <p:nvSpPr>
          <p:cNvPr id="3" name="Text 1"/>
          <p:cNvSpPr/>
          <p:nvPr/>
        </p:nvSpPr>
        <p:spPr>
          <a:xfrm>
            <a:off x="691991" y="1635919"/>
            <a:ext cx="6519386" cy="316349"/>
          </a:xfrm>
          <a:prstGeom prst="rect">
            <a:avLst/>
          </a:prstGeom>
          <a:noFill/>
          <a:ln/>
        </p:spPr>
        <p:txBody>
          <a:bodyPr wrap="none" lIns="0" tIns="0" rIns="0" bIns="0" rtlCol="0" anchor="t"/>
          <a:lstStyle/>
          <a:p>
            <a:pPr marL="0" indent="0" algn="l">
              <a:lnSpc>
                <a:spcPts val="2450"/>
              </a:lnSpc>
              <a:buNone/>
            </a:pPr>
            <a:r>
              <a:rPr lang="en-US" sz="1550" dirty="0">
                <a:solidFill>
                  <a:srgbClr val="00002E"/>
                </a:solidFill>
                <a:latin typeface="Inter" pitchFamily="34" charset="0"/>
                <a:ea typeface="Inter" pitchFamily="34" charset="-122"/>
                <a:cs typeface="Inter" pitchFamily="34" charset="-120"/>
              </a:rPr>
              <a:t>           </a:t>
            </a:r>
            <a:endParaRPr lang="en-US" sz="1550" dirty="0"/>
          </a:p>
        </p:txBody>
      </p:sp>
      <p:pic>
        <p:nvPicPr>
          <p:cNvPr id="4" name="Image 0" descr="preencoded.png"/>
          <p:cNvPicPr>
            <a:picLocks noChangeAspect="1"/>
          </p:cNvPicPr>
          <p:nvPr/>
        </p:nvPicPr>
        <p:blipFill>
          <a:blip r:embed="rId3"/>
          <a:stretch>
            <a:fillRect/>
          </a:stretch>
        </p:blipFill>
        <p:spPr>
          <a:xfrm>
            <a:off x="691991" y="2174677"/>
            <a:ext cx="5547122" cy="3106341"/>
          </a:xfrm>
          <a:prstGeom prst="rect">
            <a:avLst/>
          </a:prstGeom>
        </p:spPr>
      </p:pic>
      <p:sp>
        <p:nvSpPr>
          <p:cNvPr id="5" name="Text 2"/>
          <p:cNvSpPr/>
          <p:nvPr/>
        </p:nvSpPr>
        <p:spPr>
          <a:xfrm>
            <a:off x="691991" y="5503426"/>
            <a:ext cx="6519386" cy="316349"/>
          </a:xfrm>
          <a:prstGeom prst="rect">
            <a:avLst/>
          </a:prstGeom>
          <a:noFill/>
          <a:ln/>
        </p:spPr>
        <p:txBody>
          <a:bodyPr wrap="none" lIns="0" tIns="0" rIns="0" bIns="0" rtlCol="0" anchor="t"/>
          <a:lstStyle/>
          <a:p>
            <a:pPr marL="0" indent="0" algn="l">
              <a:lnSpc>
                <a:spcPts val="2450"/>
              </a:lnSpc>
              <a:buNone/>
            </a:pPr>
            <a:r>
              <a:rPr lang="en-US" sz="1550" dirty="0">
                <a:solidFill>
                  <a:srgbClr val="00002E"/>
                </a:solidFill>
                <a:latin typeface="Inter" pitchFamily="34" charset="0"/>
                <a:ea typeface="Inter" pitchFamily="34" charset="-122"/>
                <a:cs typeface="Inter" pitchFamily="34" charset="-120"/>
              </a:rPr>
              <a:t>Architecture and Components in Filecoin distributed system</a:t>
            </a:r>
            <a:endParaRPr lang="en-US" sz="1550" dirty="0"/>
          </a:p>
        </p:txBody>
      </p:sp>
      <p:sp>
        <p:nvSpPr>
          <p:cNvPr id="6" name="Shape 3"/>
          <p:cNvSpPr/>
          <p:nvPr/>
        </p:nvSpPr>
        <p:spPr>
          <a:xfrm>
            <a:off x="7701201" y="1680448"/>
            <a:ext cx="6244709" cy="5244346"/>
          </a:xfrm>
          <a:prstGeom prst="roundRect">
            <a:avLst>
              <a:gd name="adj" fmla="val 174"/>
            </a:avLst>
          </a:prstGeom>
          <a:solidFill>
            <a:srgbClr val="E1E1F3"/>
          </a:solidFill>
          <a:ln w="7620">
            <a:solidFill>
              <a:srgbClr val="C7C7D9"/>
            </a:solidFill>
            <a:prstDash val="solid"/>
          </a:ln>
        </p:spPr>
      </p:sp>
      <p:sp>
        <p:nvSpPr>
          <p:cNvPr id="7" name="Shape 4"/>
          <p:cNvSpPr/>
          <p:nvPr/>
        </p:nvSpPr>
        <p:spPr>
          <a:xfrm>
            <a:off x="7708821" y="1688068"/>
            <a:ext cx="6229469" cy="1850946"/>
          </a:xfrm>
          <a:prstGeom prst="roundRect">
            <a:avLst>
              <a:gd name="adj" fmla="val 494"/>
            </a:avLst>
          </a:prstGeom>
          <a:solidFill>
            <a:srgbClr val="E1E1F3"/>
          </a:solidFill>
          <a:ln/>
        </p:spPr>
      </p:sp>
      <p:sp>
        <p:nvSpPr>
          <p:cNvPr id="8" name="Text 5"/>
          <p:cNvSpPr/>
          <p:nvPr/>
        </p:nvSpPr>
        <p:spPr>
          <a:xfrm>
            <a:off x="7906464" y="1885712"/>
            <a:ext cx="4668917" cy="308967"/>
          </a:xfrm>
          <a:prstGeom prst="rect">
            <a:avLst/>
          </a:prstGeom>
          <a:noFill/>
          <a:ln/>
        </p:spPr>
        <p:txBody>
          <a:bodyPr wrap="none" lIns="0" tIns="0" rIns="0" bIns="0" rtlCol="0" anchor="t"/>
          <a:lstStyle/>
          <a:p>
            <a:pPr marL="0" indent="0" algn="l">
              <a:lnSpc>
                <a:spcPts val="2400"/>
              </a:lnSpc>
              <a:buNone/>
            </a:pPr>
            <a:r>
              <a:rPr lang="en-US" sz="1900" b="1" dirty="0">
                <a:solidFill>
                  <a:srgbClr val="00002E"/>
                </a:solidFill>
                <a:latin typeface="Inter Bold" pitchFamily="34" charset="0"/>
                <a:ea typeface="Inter Bold" pitchFamily="34" charset="-122"/>
                <a:cs typeface="Inter Bold" pitchFamily="34" charset="-120"/>
              </a:rPr>
              <a:t>Market Settlement &amp; Autonomic Repair</a:t>
            </a:r>
            <a:endParaRPr lang="en-US" sz="1900" dirty="0"/>
          </a:p>
        </p:txBody>
      </p:sp>
      <p:sp>
        <p:nvSpPr>
          <p:cNvPr id="9" name="Text 6"/>
          <p:cNvSpPr/>
          <p:nvPr/>
        </p:nvSpPr>
        <p:spPr>
          <a:xfrm>
            <a:off x="7906464" y="2392323"/>
            <a:ext cx="5834182" cy="949047"/>
          </a:xfrm>
          <a:prstGeom prst="rect">
            <a:avLst/>
          </a:prstGeom>
          <a:noFill/>
          <a:ln/>
        </p:spPr>
        <p:txBody>
          <a:bodyPr wrap="square" lIns="0" tIns="0" rIns="0" bIns="0" rtlCol="0" anchor="t"/>
          <a:lstStyle/>
          <a:p>
            <a:pPr marL="0" indent="0" algn="l">
              <a:lnSpc>
                <a:spcPts val="2450"/>
              </a:lnSpc>
              <a:buNone/>
            </a:pPr>
            <a:r>
              <a:rPr lang="en-US" sz="1550" dirty="0">
                <a:solidFill>
                  <a:srgbClr val="00002E"/>
                </a:solidFill>
                <a:latin typeface="Inter" pitchFamily="34" charset="0"/>
                <a:ea typeface="Inter" pitchFamily="34" charset="-122"/>
                <a:cs typeface="Inter" pitchFamily="34" charset="-120"/>
              </a:rPr>
              <a:t>At every protocol epoch, the Network's Manage Protocol: Monitors all active storage and retrieval deals in the orderbooks.</a:t>
            </a:r>
            <a:endParaRPr lang="en-US" sz="1550" dirty="0"/>
          </a:p>
        </p:txBody>
      </p:sp>
      <p:sp>
        <p:nvSpPr>
          <p:cNvPr id="10" name="Shape 7"/>
          <p:cNvSpPr/>
          <p:nvPr/>
        </p:nvSpPr>
        <p:spPr>
          <a:xfrm>
            <a:off x="7708821" y="3539014"/>
            <a:ext cx="6229469" cy="1534597"/>
          </a:xfrm>
          <a:prstGeom prst="rect">
            <a:avLst/>
          </a:prstGeom>
          <a:solidFill>
            <a:srgbClr val="E1E1F3"/>
          </a:solidFill>
          <a:ln/>
        </p:spPr>
      </p:sp>
      <p:sp>
        <p:nvSpPr>
          <p:cNvPr id="11" name="Shape 8"/>
          <p:cNvSpPr/>
          <p:nvPr/>
        </p:nvSpPr>
        <p:spPr>
          <a:xfrm>
            <a:off x="7708821" y="3539014"/>
            <a:ext cx="6229469" cy="22860"/>
          </a:xfrm>
          <a:prstGeom prst="roundRect">
            <a:avLst>
              <a:gd name="adj" fmla="val 40000"/>
            </a:avLst>
          </a:prstGeom>
          <a:solidFill>
            <a:srgbClr val="C7C7D9"/>
          </a:solidFill>
          <a:ln/>
        </p:spPr>
      </p:sp>
      <p:sp>
        <p:nvSpPr>
          <p:cNvPr id="12" name="Text 9"/>
          <p:cNvSpPr/>
          <p:nvPr/>
        </p:nvSpPr>
        <p:spPr>
          <a:xfrm>
            <a:off x="7906464" y="3736658"/>
            <a:ext cx="4760476" cy="308967"/>
          </a:xfrm>
          <a:prstGeom prst="rect">
            <a:avLst/>
          </a:prstGeom>
          <a:noFill/>
          <a:ln/>
        </p:spPr>
        <p:txBody>
          <a:bodyPr wrap="none" lIns="0" tIns="0" rIns="0" bIns="0" rtlCol="0" anchor="t"/>
          <a:lstStyle/>
          <a:p>
            <a:pPr marL="0" indent="0" algn="l">
              <a:lnSpc>
                <a:spcPts val="2400"/>
              </a:lnSpc>
              <a:buNone/>
            </a:pPr>
            <a:r>
              <a:rPr lang="en-US" sz="1900" b="1" dirty="0">
                <a:solidFill>
                  <a:srgbClr val="00002E"/>
                </a:solidFill>
                <a:latin typeface="Inter Bold" pitchFamily="34" charset="0"/>
                <a:ea typeface="Inter Bold" pitchFamily="34" charset="-122"/>
                <a:cs typeface="Inter Bold" pitchFamily="34" charset="-120"/>
              </a:rPr>
              <a:t>Shared Data Structures &amp; Transparency</a:t>
            </a:r>
            <a:endParaRPr lang="en-US" sz="1900" dirty="0"/>
          </a:p>
        </p:txBody>
      </p:sp>
      <p:sp>
        <p:nvSpPr>
          <p:cNvPr id="13" name="Text 10"/>
          <p:cNvSpPr/>
          <p:nvPr/>
        </p:nvSpPr>
        <p:spPr>
          <a:xfrm>
            <a:off x="7906464" y="4243268"/>
            <a:ext cx="5834182" cy="632698"/>
          </a:xfrm>
          <a:prstGeom prst="rect">
            <a:avLst/>
          </a:prstGeom>
          <a:noFill/>
          <a:ln/>
        </p:spPr>
        <p:txBody>
          <a:bodyPr wrap="square" lIns="0" tIns="0" rIns="0" bIns="0" rtlCol="0" anchor="t"/>
          <a:lstStyle/>
          <a:p>
            <a:pPr marL="0" indent="0" algn="l">
              <a:lnSpc>
                <a:spcPts val="2450"/>
              </a:lnSpc>
              <a:buNone/>
            </a:pPr>
            <a:r>
              <a:rPr lang="en-US" sz="1550" dirty="0">
                <a:solidFill>
                  <a:srgbClr val="00002E"/>
                </a:solidFill>
                <a:latin typeface="Inter" pitchFamily="34" charset="0"/>
                <a:ea typeface="Inter" pitchFamily="34" charset="-122"/>
                <a:cs typeface="Inter" pitchFamily="34" charset="-120"/>
              </a:rPr>
              <a:t>On-chain and off-chain sets tracking all open, matched, or completed orders.</a:t>
            </a:r>
            <a:endParaRPr lang="en-US" sz="1550" dirty="0"/>
          </a:p>
        </p:txBody>
      </p:sp>
      <p:sp>
        <p:nvSpPr>
          <p:cNvPr id="14" name="Shape 11"/>
          <p:cNvSpPr/>
          <p:nvPr/>
        </p:nvSpPr>
        <p:spPr>
          <a:xfrm>
            <a:off x="7708821" y="5073610"/>
            <a:ext cx="6229469" cy="1843564"/>
          </a:xfrm>
          <a:prstGeom prst="rect">
            <a:avLst/>
          </a:prstGeom>
          <a:solidFill>
            <a:srgbClr val="E1E1F3"/>
          </a:solidFill>
          <a:ln/>
        </p:spPr>
      </p:sp>
      <p:sp>
        <p:nvSpPr>
          <p:cNvPr id="15" name="Shape 12"/>
          <p:cNvSpPr/>
          <p:nvPr/>
        </p:nvSpPr>
        <p:spPr>
          <a:xfrm>
            <a:off x="7708821" y="5073610"/>
            <a:ext cx="6229469" cy="22860"/>
          </a:xfrm>
          <a:prstGeom prst="roundRect">
            <a:avLst>
              <a:gd name="adj" fmla="val 40000"/>
            </a:avLst>
          </a:prstGeom>
          <a:solidFill>
            <a:srgbClr val="C7C7D9"/>
          </a:solidFill>
          <a:ln/>
        </p:spPr>
      </p:sp>
      <p:sp>
        <p:nvSpPr>
          <p:cNvPr id="16" name="Text 13"/>
          <p:cNvSpPr/>
          <p:nvPr/>
        </p:nvSpPr>
        <p:spPr>
          <a:xfrm>
            <a:off x="7906464" y="5271254"/>
            <a:ext cx="5834182" cy="617934"/>
          </a:xfrm>
          <a:prstGeom prst="rect">
            <a:avLst/>
          </a:prstGeom>
          <a:noFill/>
          <a:ln/>
        </p:spPr>
        <p:txBody>
          <a:bodyPr wrap="square" lIns="0" tIns="0" rIns="0" bIns="0" rtlCol="0" anchor="t"/>
          <a:lstStyle/>
          <a:p>
            <a:pPr marL="0" indent="0" algn="l">
              <a:lnSpc>
                <a:spcPts val="2400"/>
              </a:lnSpc>
              <a:buNone/>
            </a:pPr>
            <a:r>
              <a:rPr lang="en-US" sz="1900" b="1" dirty="0">
                <a:solidFill>
                  <a:srgbClr val="00002E"/>
                </a:solidFill>
                <a:latin typeface="Inter Bold" pitchFamily="34" charset="0"/>
                <a:ea typeface="Inter Bold" pitchFamily="34" charset="-122"/>
                <a:cs typeface="Inter Bold" pitchFamily="34" charset="-120"/>
              </a:rPr>
              <a:t>Client and Miner Autonomy, Privacy, and Flexibility:</a:t>
            </a:r>
            <a:endParaRPr lang="en-US" sz="1900" dirty="0"/>
          </a:p>
        </p:txBody>
      </p:sp>
      <p:sp>
        <p:nvSpPr>
          <p:cNvPr id="17" name="Text 14"/>
          <p:cNvSpPr/>
          <p:nvPr/>
        </p:nvSpPr>
        <p:spPr>
          <a:xfrm>
            <a:off x="7906464" y="6086832"/>
            <a:ext cx="5834182" cy="632698"/>
          </a:xfrm>
          <a:prstGeom prst="rect">
            <a:avLst/>
          </a:prstGeom>
          <a:noFill/>
          <a:ln/>
        </p:spPr>
        <p:txBody>
          <a:bodyPr wrap="square" lIns="0" tIns="0" rIns="0" bIns="0" rtlCol="0" anchor="t"/>
          <a:lstStyle/>
          <a:p>
            <a:pPr marL="0" indent="0" algn="l">
              <a:lnSpc>
                <a:spcPts val="2450"/>
              </a:lnSpc>
              <a:buNone/>
            </a:pPr>
            <a:r>
              <a:rPr lang="en-US" sz="1550" dirty="0">
                <a:solidFill>
                  <a:srgbClr val="00002E"/>
                </a:solidFill>
                <a:latin typeface="Inter" pitchFamily="34" charset="0"/>
                <a:ea typeface="Inter" pitchFamily="34" charset="-122"/>
                <a:cs typeface="Inter" pitchFamily="34" charset="-120"/>
              </a:rPr>
              <a:t>All data is encrypted end-to-end by Clients; Miners cannot decrypt or misuse content.</a:t>
            </a:r>
            <a:endParaRPr lang="en-US" sz="1550" dirty="0"/>
          </a:p>
        </p:txBody>
      </p:sp>
      <p:sp>
        <p:nvSpPr>
          <p:cNvPr id="18" name="Text 15"/>
          <p:cNvSpPr/>
          <p:nvPr/>
        </p:nvSpPr>
        <p:spPr>
          <a:xfrm>
            <a:off x="691991" y="7369612"/>
            <a:ext cx="13246418" cy="316349"/>
          </a:xfrm>
          <a:prstGeom prst="rect">
            <a:avLst/>
          </a:prstGeom>
          <a:noFill/>
          <a:ln/>
        </p:spPr>
        <p:txBody>
          <a:bodyPr wrap="none" lIns="0" tIns="0" rIns="0" bIns="0" rtlCol="0" anchor="t"/>
          <a:lstStyle/>
          <a:p>
            <a:pPr marL="0" indent="0" algn="l">
              <a:lnSpc>
                <a:spcPts val="2450"/>
              </a:lnSpc>
              <a:buNone/>
            </a:pP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1672</Words>
  <Application>Microsoft Office PowerPoint</Application>
  <PresentationFormat>Custom</PresentationFormat>
  <Paragraphs>202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Inter</vt:lpstr>
      <vt:lpstr>Inter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Rishabh Shenoy</dc:creator>
  <cp:lastModifiedBy>RISHABH SHENOY</cp:lastModifiedBy>
  <cp:revision>2</cp:revision>
  <dcterms:created xsi:type="dcterms:W3CDTF">2025-09-12T14:46:56Z</dcterms:created>
  <dcterms:modified xsi:type="dcterms:W3CDTF">2025-09-14T10:10:02Z</dcterms:modified>
</cp:coreProperties>
</file>